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308" r:id="rId4"/>
    <p:sldId id="257" r:id="rId5"/>
    <p:sldId id="273" r:id="rId6"/>
    <p:sldId id="260" r:id="rId7"/>
    <p:sldId id="366" r:id="rId8"/>
    <p:sldId id="367" r:id="rId9"/>
    <p:sldId id="368" r:id="rId10"/>
    <p:sldId id="259" r:id="rId11"/>
    <p:sldId id="261" r:id="rId12"/>
    <p:sldId id="262" r:id="rId13"/>
    <p:sldId id="263" r:id="rId14"/>
    <p:sldId id="258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309" r:id="rId23"/>
    <p:sldId id="298" r:id="rId24"/>
    <p:sldId id="299" r:id="rId25"/>
    <p:sldId id="300" r:id="rId26"/>
    <p:sldId id="272" r:id="rId27"/>
    <p:sldId id="311" r:id="rId28"/>
    <p:sldId id="301" r:id="rId29"/>
    <p:sldId id="312" r:id="rId30"/>
    <p:sldId id="302" r:id="rId31"/>
    <p:sldId id="304" r:id="rId32"/>
    <p:sldId id="306" r:id="rId33"/>
    <p:sldId id="303" r:id="rId34"/>
    <p:sldId id="310" r:id="rId35"/>
    <p:sldId id="305" r:id="rId36"/>
    <p:sldId id="313" r:id="rId37"/>
    <p:sldId id="369" r:id="rId38"/>
    <p:sldId id="314" r:id="rId39"/>
    <p:sldId id="307" r:id="rId40"/>
    <p:sldId id="315" r:id="rId41"/>
    <p:sldId id="316" r:id="rId42"/>
    <p:sldId id="318" r:id="rId43"/>
    <p:sldId id="317" r:id="rId44"/>
    <p:sldId id="319" r:id="rId45"/>
    <p:sldId id="355" r:id="rId46"/>
    <p:sldId id="356" r:id="rId47"/>
    <p:sldId id="358" r:id="rId48"/>
    <p:sldId id="357" r:id="rId49"/>
    <p:sldId id="276" r:id="rId50"/>
    <p:sldId id="279" r:id="rId51"/>
    <p:sldId id="281" r:id="rId52"/>
    <p:sldId id="283" r:id="rId53"/>
    <p:sldId id="277" r:id="rId54"/>
    <p:sldId id="278" r:id="rId5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25E5076-3810-47DD-B79F-674D7AD40C01}" styleName="深色样式 1 - 强调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8" Type="http://schemas.openxmlformats.org/officeDocument/2006/relationships/tableStyles" Target="tableStyles.xml"/><Relationship Id="rId57" Type="http://schemas.openxmlformats.org/officeDocument/2006/relationships/viewProps" Target="viewProps.xml"/><Relationship Id="rId56" Type="http://schemas.openxmlformats.org/officeDocument/2006/relationships/presProps" Target="presProps.xml"/><Relationship Id="rId55" Type="http://schemas.openxmlformats.org/officeDocument/2006/relationships/slide" Target="slides/slide53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45EDE-0501-4FC9-B78A-4EB79FE42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C9F-22A3-4031-AFB2-4148C59F93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45EDE-0501-4FC9-B78A-4EB79FE42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C9F-22A3-4031-AFB2-4148C59F93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45EDE-0501-4FC9-B78A-4EB79FE42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C9F-22A3-4031-AFB2-4148C59F93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45EDE-0501-4FC9-B78A-4EB79FE42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C9F-22A3-4031-AFB2-4148C59F93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45EDE-0501-4FC9-B78A-4EB79FE42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C9F-22A3-4031-AFB2-4148C59F93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45EDE-0501-4FC9-B78A-4EB79FE42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C9F-22A3-4031-AFB2-4148C59F93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45EDE-0501-4FC9-B78A-4EB79FE42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C9F-22A3-4031-AFB2-4148C59F93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45EDE-0501-4FC9-B78A-4EB79FE42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C9F-22A3-4031-AFB2-4148C59F93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45EDE-0501-4FC9-B78A-4EB79FE42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C9F-22A3-4031-AFB2-4148C59F93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45EDE-0501-4FC9-B78A-4EB79FE42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C9F-22A3-4031-AFB2-4148C59F93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F45EDE-0501-4FC9-B78A-4EB79FE42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38DC9F-22A3-4031-AFB2-4148C59F930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F45EDE-0501-4FC9-B78A-4EB79FE428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38DC9F-22A3-4031-AFB2-4148C59F930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RISCV Core </a:t>
            </a:r>
            <a:br>
              <a:rPr lang="en-US" altLang="zh-CN" dirty="0"/>
            </a:br>
            <a:r>
              <a:rPr lang="zh-CN" altLang="en-US" dirty="0">
                <a:ea typeface="SimSun" charset="0"/>
              </a:rPr>
              <a:t>基础知识简介</a:t>
            </a:r>
            <a:endParaRPr lang="zh-CN" altLang="en-US" dirty="0">
              <a:ea typeface="SimSun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RISCV</a:t>
            </a:r>
            <a:r>
              <a:rPr lang="zh-CN" altLang="en-US" sz="3200" dirty="0"/>
              <a:t>软件工具链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704" y="1218907"/>
            <a:ext cx="11532094" cy="4420186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RISCV</a:t>
            </a:r>
            <a:r>
              <a:rPr lang="zh-CN" altLang="en-US" sz="3200" dirty="0"/>
              <a:t> 实现简介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8311" y="1320412"/>
            <a:ext cx="11375377" cy="436549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RISCV </a:t>
            </a:r>
            <a:r>
              <a:rPr lang="zh-CN" altLang="en-US" sz="3200" dirty="0"/>
              <a:t>实现简介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985" y="1382559"/>
            <a:ext cx="11641584" cy="409288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704" y="1322351"/>
            <a:ext cx="11043821" cy="4213298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RISCV </a:t>
            </a:r>
            <a:r>
              <a:rPr lang="zh-CN" altLang="en-US" sz="3200" dirty="0"/>
              <a:t>实现简介</a:t>
            </a:r>
            <a:endParaRPr lang="zh-CN" altLang="en-US"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RISCV </a:t>
            </a:r>
            <a:r>
              <a:rPr lang="zh-CN" altLang="en-US" sz="3200" dirty="0"/>
              <a:t>实现简介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0762" y="1509952"/>
            <a:ext cx="11790476" cy="383809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RISCV </a:t>
            </a:r>
            <a:r>
              <a:rPr lang="zh-CN" altLang="en-US" sz="3200" dirty="0"/>
              <a:t>实现简介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704" y="1441580"/>
            <a:ext cx="11517297" cy="397483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RISCV </a:t>
            </a:r>
            <a:r>
              <a:rPr lang="zh-CN" altLang="en-US" sz="3200" dirty="0"/>
              <a:t>实现简介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0797" y="1494578"/>
            <a:ext cx="11414461" cy="386884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RISCV </a:t>
            </a:r>
            <a:r>
              <a:rPr lang="zh-CN" altLang="en-US" sz="3200" dirty="0"/>
              <a:t>实现简介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623" y="1765214"/>
            <a:ext cx="10798206" cy="35149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RISCV </a:t>
            </a:r>
            <a:r>
              <a:rPr lang="zh-CN" altLang="en-US" sz="3200" dirty="0"/>
              <a:t>实现简介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7200" y="1653304"/>
            <a:ext cx="11277600" cy="369085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RISCV </a:t>
            </a:r>
            <a:r>
              <a:rPr lang="zh-CN" altLang="en-US" sz="3200" dirty="0"/>
              <a:t>实现简介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3681" y="1686959"/>
            <a:ext cx="11177723" cy="3484082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Part 1 </a:t>
            </a:r>
            <a:br>
              <a:rPr lang="en-US" dirty="0"/>
            </a:br>
            <a:r>
              <a:rPr lang="en-US" dirty="0"/>
              <a:t>RISCV ISA</a:t>
            </a:r>
            <a:r>
              <a:rPr lang="zh-CN" altLang="en-US" dirty="0">
                <a:ea typeface="SimSun" charset="0"/>
              </a:rPr>
              <a:t>导览</a:t>
            </a:r>
            <a:endParaRPr lang="zh-CN" altLang="en-US" dirty="0">
              <a:ea typeface="SimSun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RISCV </a:t>
            </a:r>
            <a:r>
              <a:rPr lang="zh-CN" altLang="en-US" sz="3200" dirty="0"/>
              <a:t>实现简介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428" y="1624238"/>
            <a:ext cx="11657143" cy="360952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44303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Part 2 </a:t>
            </a:r>
            <a:br>
              <a:rPr lang="en-US" dirty="0"/>
            </a:br>
            <a:r>
              <a:rPr lang="zh-CN" altLang="en-US" dirty="0">
                <a:ea typeface="SimSun" charset="0"/>
              </a:rPr>
              <a:t>顺序单发射处理器</a:t>
            </a:r>
            <a:br>
              <a:rPr lang="zh-CN" altLang="en-US" dirty="0">
                <a:ea typeface="SimSun" charset="0"/>
              </a:rPr>
            </a:br>
            <a:r>
              <a:rPr lang="zh-CN" altLang="en-US" dirty="0">
                <a:ea typeface="SimSun" charset="0"/>
              </a:rPr>
              <a:t>基础简介</a:t>
            </a:r>
            <a:endParaRPr lang="zh-CN" altLang="en-US" dirty="0">
              <a:ea typeface="SimSun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Text Box 4"/>
          <p:cNvSpPr txBox="1"/>
          <p:nvPr/>
        </p:nvSpPr>
        <p:spPr>
          <a:xfrm>
            <a:off x="608965" y="122682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CPU的抽象功能图: </a:t>
            </a:r>
            <a:endParaRPr 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p>
            <a:r>
              <a:rPr lang="zh-CN" altLang="en-US" sz="3200" dirty="0">
                <a:ea typeface="SimSun" charset="0"/>
              </a:rPr>
              <a:t>何为</a:t>
            </a:r>
            <a:r>
              <a:rPr lang="en-US" altLang="zh-CN" sz="3200" dirty="0">
                <a:ea typeface="SimSun" charset="0"/>
              </a:rPr>
              <a:t>CPU?</a:t>
            </a:r>
            <a:endParaRPr lang="en-US" altLang="zh-CN" sz="3200" dirty="0">
              <a:ea typeface="SimSun" charset="0"/>
            </a:endParaRPr>
          </a:p>
        </p:txBody>
      </p:sp>
      <p:pic>
        <p:nvPicPr>
          <p:cNvPr id="8" name="Picture 7" descr="168783813184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8965" y="1882775"/>
            <a:ext cx="7781925" cy="417195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6159500" y="1989455"/>
            <a:ext cx="591375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+ 根据程序计数器从指令mem中一条一条读出指令</a:t>
            </a:r>
            <a:endParaRPr lang="en-US"/>
          </a:p>
          <a:p>
            <a:r>
              <a:rPr lang="en-US"/>
              <a:t>+ 指令解码后读取寄存器堆</a:t>
            </a:r>
            <a:endParaRPr lang="en-US"/>
          </a:p>
          <a:p>
            <a:r>
              <a:rPr lang="en-US"/>
              <a:t>+ 将寄存器的值放入ALU进行计算</a:t>
            </a:r>
            <a:endParaRPr lang="en-US"/>
          </a:p>
          <a:p>
            <a:r>
              <a:rPr lang="en-US"/>
              <a:t>+ 结果写回到数据mem或者寄存器堆</a:t>
            </a:r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 descr="168783859491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16605" y="69215"/>
            <a:ext cx="8420100" cy="659130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30200" y="340995"/>
            <a:ext cx="2540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/>
              <a:t>单周期</a:t>
            </a:r>
            <a:r>
              <a:rPr lang="zh-CN" altLang="en-US" sz="2400">
                <a:ea typeface="SimSun" charset="0"/>
              </a:rPr>
              <a:t>的</a:t>
            </a:r>
            <a:r>
              <a:rPr lang="en-US" altLang="zh-CN" sz="2400">
                <a:ea typeface="SimSun" charset="0"/>
              </a:rPr>
              <a:t>RV CPU</a:t>
            </a:r>
            <a:endParaRPr lang="en-US" altLang="zh-CN" sz="2400">
              <a:ea typeface="SimSun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878330" y="5859780"/>
            <a:ext cx="287083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+ </a:t>
            </a:r>
            <a:r>
              <a:rPr lang="zh-CN" altLang="en-US">
                <a:ea typeface="SimSun" charset="0"/>
              </a:rPr>
              <a:t>所有逻辑一拍内处理完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Picture 2" descr="168783875879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5040" y="862965"/>
            <a:ext cx="7409180" cy="4892675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1495425" y="6182360"/>
            <a:ext cx="98736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单周期处理器主频上不去，因为很长组合逻辑路径的指令（load, div等）限制了整体频率</a:t>
            </a:r>
            <a:endParaRPr lang="en-US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21229" y="136013"/>
            <a:ext cx="6210670" cy="726828"/>
          </a:xfrm>
        </p:spPr>
        <p:txBody>
          <a:bodyPr>
            <a:normAutofit/>
          </a:bodyPr>
          <a:p>
            <a:r>
              <a:rPr lang="zh-CN" altLang="en-US" sz="3200" dirty="0">
                <a:ea typeface="SimSun" charset="0"/>
              </a:rPr>
              <a:t>单周期</a:t>
            </a:r>
            <a:r>
              <a:rPr lang="en-US" altLang="zh-CN" sz="3200" dirty="0">
                <a:ea typeface="SimSun" charset="0"/>
              </a:rPr>
              <a:t>CPU</a:t>
            </a:r>
            <a:r>
              <a:rPr lang="zh-CN" altLang="en-US" sz="3200" dirty="0">
                <a:ea typeface="SimSun" charset="0"/>
              </a:rPr>
              <a:t>的局限</a:t>
            </a:r>
            <a:endParaRPr lang="zh-CN" altLang="en-US" sz="3200" dirty="0">
              <a:ea typeface="SimSun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103360" y="3075940"/>
            <a:ext cx="53086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4000">
                <a:solidFill>
                  <a:srgbClr val="FF0000"/>
                </a:solidFill>
              </a:rPr>
              <a:t>X</a:t>
            </a:r>
            <a:endParaRPr lang="en-US" sz="4000">
              <a:solidFill>
                <a:srgbClr val="FF0000"/>
              </a:solidFill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192260" y="4773295"/>
            <a:ext cx="44196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3200">
                <a:solidFill>
                  <a:srgbClr val="00B050"/>
                </a:solidFill>
                <a:latin typeface="东文宋体" charset="0"/>
                <a:cs typeface="东文宋体" charset="0"/>
              </a:rPr>
              <a:t>√</a:t>
            </a:r>
            <a:endParaRPr lang="en-US" sz="3200">
              <a:solidFill>
                <a:srgbClr val="00B050"/>
              </a:solidFill>
              <a:latin typeface="东文宋体" charset="0"/>
              <a:cs typeface="东文宋体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CPU </a:t>
            </a:r>
            <a:r>
              <a:rPr lang="zh-CN" altLang="en-US" sz="3200" dirty="0"/>
              <a:t>流水线概览</a:t>
            </a:r>
            <a:endParaRPr lang="en-US" altLang="zh-CN" sz="32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704" y="1460519"/>
            <a:ext cx="11570563" cy="406125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CPU </a:t>
            </a:r>
            <a:r>
              <a:rPr lang="zh-CN" altLang="en-US" sz="3200" dirty="0"/>
              <a:t>流水线组件</a:t>
            </a:r>
            <a:endParaRPr lang="en-US" altLang="zh-CN" sz="3200" dirty="0"/>
          </a:p>
        </p:txBody>
      </p:sp>
      <p:pic>
        <p:nvPicPr>
          <p:cNvPr id="5" name="Picture 4" descr="16878394326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1020" y="1226185"/>
            <a:ext cx="10692765" cy="510921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H="1">
            <a:off x="949960" y="3972560"/>
            <a:ext cx="277495" cy="17081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9"/>
          <p:cNvSpPr txBox="1"/>
          <p:nvPr/>
        </p:nvSpPr>
        <p:spPr>
          <a:xfrm>
            <a:off x="287655" y="5680710"/>
            <a:ext cx="23088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PC</a:t>
            </a:r>
            <a:r>
              <a:rPr lang="zh-CN" altLang="en-US">
                <a:solidFill>
                  <a:srgbClr val="FF0000"/>
                </a:solidFill>
                <a:ea typeface="SimSun" charset="0"/>
              </a:rPr>
              <a:t>生成逻辑（取指）</a:t>
            </a:r>
            <a:endParaRPr lang="zh-CN" altLang="en-US">
              <a:solidFill>
                <a:srgbClr val="FF0000"/>
              </a:solidFill>
              <a:ea typeface="SimSun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H="1">
            <a:off x="2319020" y="4718685"/>
            <a:ext cx="277495" cy="1708150"/>
          </a:xfrm>
          <a:prstGeom prst="straightConnector1">
            <a:avLst/>
          </a:prstGeom>
          <a:ln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 Box 11"/>
          <p:cNvSpPr txBox="1"/>
          <p:nvPr/>
        </p:nvSpPr>
        <p:spPr>
          <a:xfrm>
            <a:off x="1656715" y="6426835"/>
            <a:ext cx="211518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zh-CN">
                <a:solidFill>
                  <a:srgbClr val="FF0000"/>
                </a:solidFill>
                <a:ea typeface="SimSun" charset="0"/>
              </a:rPr>
              <a:t>指令</a:t>
            </a:r>
            <a:r>
              <a:rPr lang="en-US" altLang="zh-CN">
                <a:solidFill>
                  <a:srgbClr val="FF0000"/>
                </a:solidFill>
                <a:ea typeface="SimSun" charset="0"/>
              </a:rPr>
              <a:t>Mem</a:t>
            </a:r>
            <a:r>
              <a:rPr lang="zh-CN" altLang="en-US">
                <a:solidFill>
                  <a:srgbClr val="FF0000"/>
                </a:solidFill>
                <a:ea typeface="SimSun" charset="0"/>
              </a:rPr>
              <a:t>（取指）</a:t>
            </a:r>
            <a:endParaRPr lang="zh-CN" altLang="en-US">
              <a:solidFill>
                <a:srgbClr val="FF0000"/>
              </a:solidFill>
              <a:ea typeface="SimSun" charset="0"/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1833880" y="3298825"/>
            <a:ext cx="1527175" cy="1783080"/>
          </a:xfrm>
          <a:prstGeom prst="roundRect">
            <a:avLst/>
          </a:prstGeom>
          <a:noFill/>
          <a:ln w="28575"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</a:gra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Freeform 13"/>
          <p:cNvSpPr/>
          <p:nvPr/>
        </p:nvSpPr>
        <p:spPr>
          <a:xfrm>
            <a:off x="438785" y="1044575"/>
            <a:ext cx="2828925" cy="2978785"/>
          </a:xfrm>
          <a:custGeom>
            <a:avLst/>
            <a:gdLst>
              <a:gd name="connisteX0" fmla="*/ 64135 w 2828925"/>
              <a:gd name="connsiteY0" fmla="*/ 2978785 h 2978785"/>
              <a:gd name="connisteX1" fmla="*/ 1249045 w 2828925"/>
              <a:gd name="connsiteY1" fmla="*/ 2978785 h 2978785"/>
              <a:gd name="connisteX2" fmla="*/ 1228090 w 2828925"/>
              <a:gd name="connsiteY2" fmla="*/ 1814830 h 2978785"/>
              <a:gd name="connisteX3" fmla="*/ 2828925 w 2828925"/>
              <a:gd name="connsiteY3" fmla="*/ 1825625 h 2978785"/>
              <a:gd name="connisteX4" fmla="*/ 2818765 w 2828925"/>
              <a:gd name="connsiteY4" fmla="*/ 0 h 2978785"/>
              <a:gd name="connisteX5" fmla="*/ 0 w 2828925"/>
              <a:gd name="connsiteY5" fmla="*/ 0 h 2978785"/>
              <a:gd name="connisteX6" fmla="*/ 64135 w 2828925"/>
              <a:gd name="connsiteY6" fmla="*/ 2978785 h 297878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</a:cxnLst>
            <a:rect l="l" t="t" r="r" b="b"/>
            <a:pathLst>
              <a:path w="2828925" h="2978785">
                <a:moveTo>
                  <a:pt x="64135" y="2978785"/>
                </a:moveTo>
                <a:lnTo>
                  <a:pt x="1249045" y="2978785"/>
                </a:lnTo>
                <a:lnTo>
                  <a:pt x="1228090" y="1814830"/>
                </a:lnTo>
                <a:lnTo>
                  <a:pt x="2828925" y="1825625"/>
                </a:lnTo>
                <a:lnTo>
                  <a:pt x="2818765" y="0"/>
                </a:lnTo>
                <a:lnTo>
                  <a:pt x="0" y="0"/>
                </a:lnTo>
                <a:lnTo>
                  <a:pt x="64135" y="2978785"/>
                </a:lnTo>
                <a:close/>
              </a:path>
            </a:pathLst>
          </a:custGeom>
          <a:noFill/>
          <a:ln w="19050">
            <a:solidFill>
              <a:srgbClr val="FF0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5" name="Rounded Rectangle 14"/>
          <p:cNvSpPr/>
          <p:nvPr/>
        </p:nvSpPr>
        <p:spPr>
          <a:xfrm>
            <a:off x="4256405" y="3169285"/>
            <a:ext cx="1527175" cy="1783080"/>
          </a:xfrm>
          <a:prstGeom prst="roundRect">
            <a:avLst/>
          </a:prstGeom>
          <a:noFill/>
          <a:ln w="28575">
            <a:solidFill>
              <a:srgbClr val="FFC00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6" name="Straight Arrow Connector 15"/>
          <p:cNvCxnSpPr>
            <a:stCxn id="15" idx="0"/>
          </p:cNvCxnSpPr>
          <p:nvPr/>
        </p:nvCxnSpPr>
        <p:spPr>
          <a:xfrm flipH="1" flipV="1">
            <a:off x="4825365" y="919480"/>
            <a:ext cx="194945" cy="2249805"/>
          </a:xfrm>
          <a:prstGeom prst="straightConnector1">
            <a:avLst/>
          </a:prstGeom>
          <a:ln>
            <a:solidFill>
              <a:srgbClr val="FFC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Box 16"/>
          <p:cNvSpPr txBox="1"/>
          <p:nvPr/>
        </p:nvSpPr>
        <p:spPr>
          <a:xfrm>
            <a:off x="4142740" y="676275"/>
            <a:ext cx="2286635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  <a:ea typeface="SimSun" charset="0"/>
              </a:rPr>
              <a:t>寄存器堆（</a:t>
            </a:r>
            <a:r>
              <a:rPr lang="en-US" altLang="zh-CN">
                <a:solidFill>
                  <a:srgbClr val="FF0000"/>
                </a:solidFill>
                <a:ea typeface="SimSun" charset="0"/>
              </a:rPr>
              <a:t>x0~x31)</a:t>
            </a:r>
            <a:endParaRPr lang="en-US" altLang="zh-CN">
              <a:solidFill>
                <a:srgbClr val="FF0000"/>
              </a:solidFill>
              <a:ea typeface="SimSun" charset="0"/>
            </a:endParaRPr>
          </a:p>
        </p:txBody>
      </p:sp>
      <p:sp>
        <p:nvSpPr>
          <p:cNvPr id="18" name="Rounded Rectangle 17"/>
          <p:cNvSpPr/>
          <p:nvPr/>
        </p:nvSpPr>
        <p:spPr>
          <a:xfrm>
            <a:off x="6326505" y="1972945"/>
            <a:ext cx="1527175" cy="3109595"/>
          </a:xfrm>
          <a:prstGeom prst="roundRect">
            <a:avLst/>
          </a:prstGeom>
          <a:noFill/>
          <a:ln w="28575">
            <a:solidFill>
              <a:srgbClr val="00B0F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8545830" y="3679190"/>
            <a:ext cx="1527175" cy="1701800"/>
          </a:xfrm>
          <a:prstGeom prst="roundRect">
            <a:avLst/>
          </a:prstGeom>
          <a:noFill/>
          <a:ln w="28575">
            <a:solidFill>
              <a:srgbClr val="7030A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0" name="Straight Arrow Connector 19"/>
          <p:cNvCxnSpPr>
            <a:stCxn id="18" idx="0"/>
          </p:cNvCxnSpPr>
          <p:nvPr/>
        </p:nvCxnSpPr>
        <p:spPr>
          <a:xfrm flipV="1">
            <a:off x="7090410" y="739775"/>
            <a:ext cx="434975" cy="1233170"/>
          </a:xfrm>
          <a:prstGeom prst="straightConnector1">
            <a:avLst/>
          </a:prstGeom>
          <a:ln>
            <a:solidFill>
              <a:srgbClr val="00B0F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Box 20"/>
          <p:cNvSpPr txBox="1"/>
          <p:nvPr/>
        </p:nvSpPr>
        <p:spPr>
          <a:xfrm>
            <a:off x="6842760" y="496570"/>
            <a:ext cx="473202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  <a:ea typeface="SimSun" charset="0"/>
              </a:rPr>
              <a:t>计算单元（加法器，逻辑单元，分支单元</a:t>
            </a:r>
            <a:r>
              <a:rPr lang="en-US" altLang="zh-CN">
                <a:solidFill>
                  <a:srgbClr val="FF0000"/>
                </a:solidFill>
                <a:ea typeface="SimSun" charset="0"/>
              </a:rPr>
              <a:t>...</a:t>
            </a:r>
            <a:r>
              <a:rPr lang="zh-CN" altLang="en-US">
                <a:solidFill>
                  <a:srgbClr val="FF0000"/>
                </a:solidFill>
                <a:ea typeface="SimSun" charset="0"/>
              </a:rPr>
              <a:t>）</a:t>
            </a:r>
            <a:endParaRPr lang="en-US" altLang="zh-CN">
              <a:solidFill>
                <a:srgbClr val="FF0000"/>
              </a:solidFill>
              <a:ea typeface="SimSun" charset="0"/>
            </a:endParaRPr>
          </a:p>
        </p:txBody>
      </p:sp>
      <p:cxnSp>
        <p:nvCxnSpPr>
          <p:cNvPr id="22" name="Straight Arrow Connector 21"/>
          <p:cNvCxnSpPr/>
          <p:nvPr/>
        </p:nvCxnSpPr>
        <p:spPr>
          <a:xfrm flipH="1">
            <a:off x="9234170" y="5443220"/>
            <a:ext cx="65405" cy="1070610"/>
          </a:xfrm>
          <a:prstGeom prst="straightConnector1">
            <a:avLst/>
          </a:prstGeom>
          <a:ln>
            <a:solidFill>
              <a:srgbClr val="7030A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 Box 22"/>
          <p:cNvSpPr txBox="1"/>
          <p:nvPr/>
        </p:nvSpPr>
        <p:spPr>
          <a:xfrm>
            <a:off x="7268210" y="6426835"/>
            <a:ext cx="3108960" cy="368300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p>
            <a:r>
              <a:rPr lang="zh-CN" altLang="en-US">
                <a:solidFill>
                  <a:srgbClr val="FF0000"/>
                </a:solidFill>
                <a:ea typeface="SimSun" charset="0"/>
              </a:rPr>
              <a:t>数据</a:t>
            </a:r>
            <a:r>
              <a:rPr lang="en-US" altLang="zh-CN">
                <a:solidFill>
                  <a:srgbClr val="FF0000"/>
                </a:solidFill>
                <a:ea typeface="SimSun" charset="0"/>
              </a:rPr>
              <a:t>Mem</a:t>
            </a:r>
            <a:r>
              <a:rPr lang="zh-CN" altLang="en-US">
                <a:solidFill>
                  <a:srgbClr val="FF0000"/>
                </a:solidFill>
                <a:ea typeface="SimSun" charset="0"/>
              </a:rPr>
              <a:t>访存（</a:t>
            </a:r>
            <a:r>
              <a:rPr lang="en-US" altLang="zh-CN">
                <a:solidFill>
                  <a:srgbClr val="FF0000"/>
                </a:solidFill>
                <a:ea typeface="SimSun" charset="0"/>
              </a:rPr>
              <a:t>load/store)</a:t>
            </a:r>
            <a:endParaRPr lang="en-US" altLang="zh-CN">
              <a:solidFill>
                <a:srgbClr val="FF0000"/>
              </a:solidFill>
              <a:ea typeface="SimSun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10434" y="200148"/>
            <a:ext cx="6210670" cy="726828"/>
          </a:xfrm>
        </p:spPr>
        <p:txBody>
          <a:bodyPr>
            <a:normAutofit/>
          </a:bodyPr>
          <a:p>
            <a:r>
              <a:rPr lang="en-US" altLang="zh-CN" sz="3200" dirty="0"/>
              <a:t>CPU</a:t>
            </a:r>
            <a:r>
              <a:rPr lang="en-US" sz="3200">
                <a:sym typeface="+mn-ea"/>
              </a:rPr>
              <a:t>流水线设计引入的问题</a:t>
            </a:r>
            <a:endParaRPr lang="en-US" altLang="zh-CN" sz="3200" dirty="0"/>
          </a:p>
        </p:txBody>
      </p:sp>
      <p:sp>
        <p:nvSpPr>
          <p:cNvPr id="3" name="Text Box 2"/>
          <p:cNvSpPr txBox="1"/>
          <p:nvPr/>
        </p:nvSpPr>
        <p:spPr>
          <a:xfrm>
            <a:off x="582930" y="1188720"/>
            <a:ext cx="110261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1. **</a:t>
            </a:r>
            <a:r>
              <a:rPr lang="en-US">
                <a:solidFill>
                  <a:srgbClr val="FF0000"/>
                </a:solidFill>
              </a:rPr>
              <a:t>结构冒险</a:t>
            </a:r>
            <a:r>
              <a:rPr lang="en-US"/>
              <a:t>**：硬件不支持多条指令在同一周期执行。例如指令和数据存储器是同一个，那么同一周期会遇到同时取指令和访问数据的操作，就造成了结构冒险</a:t>
            </a:r>
            <a:endParaRPr lang="en-US"/>
          </a:p>
          <a:p>
            <a:r>
              <a:rPr lang="en-US"/>
              <a:t>2. **</a:t>
            </a:r>
            <a:r>
              <a:rPr lang="en-US">
                <a:solidFill>
                  <a:srgbClr val="FF0000"/>
                </a:solidFill>
              </a:rPr>
              <a:t>数据冒险</a:t>
            </a:r>
            <a:r>
              <a:rPr lang="en-US"/>
              <a:t>**：流水线的某级需要另一级的结果而造成流水线停顿</a:t>
            </a:r>
            <a:endParaRPr lang="en-US"/>
          </a:p>
          <a:p>
            <a:r>
              <a:rPr lang="en-US"/>
              <a:t>3. **</a:t>
            </a:r>
            <a:r>
              <a:rPr lang="en-US">
                <a:solidFill>
                  <a:srgbClr val="FF0000"/>
                </a:solidFill>
              </a:rPr>
              <a:t>控制冒险</a:t>
            </a:r>
            <a:r>
              <a:rPr lang="en-US"/>
              <a:t>**：一条分支指令需要决定是否跳转，而之后的指令依赖这个结果选择是否执行</a:t>
            </a:r>
            <a:endParaRPr lang="en-US"/>
          </a:p>
        </p:txBody>
      </p:sp>
      <p:pic>
        <p:nvPicPr>
          <p:cNvPr id="4" name="Picture 3" descr="168783943266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4350" y="2574290"/>
            <a:ext cx="8204835" cy="392049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10434" y="200148"/>
            <a:ext cx="6210670" cy="726828"/>
          </a:xfrm>
        </p:spPr>
        <p:txBody>
          <a:bodyPr>
            <a:normAutofit/>
          </a:bodyPr>
          <a:p>
            <a:r>
              <a:rPr lang="zh-CN" altLang="en-US" sz="3200" dirty="0">
                <a:ea typeface="SimSun" charset="0"/>
              </a:rPr>
              <a:t>有哪些数据冒险？</a:t>
            </a:r>
            <a:endParaRPr lang="zh-CN" altLang="en-US" sz="3200" dirty="0">
              <a:ea typeface="SimSun" charset="0"/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97535" y="1047750"/>
            <a:ext cx="31680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1. Read After Write (RAW) </a:t>
            </a:r>
            <a:endParaRPr lang="en-US"/>
          </a:p>
        </p:txBody>
      </p:sp>
      <p:sp>
        <p:nvSpPr>
          <p:cNvPr id="10" name="Text Box 9"/>
          <p:cNvSpPr txBox="1"/>
          <p:nvPr/>
        </p:nvSpPr>
        <p:spPr>
          <a:xfrm>
            <a:off x="597535" y="1569085"/>
            <a:ext cx="32607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ym typeface="+mn-ea"/>
              </a:rPr>
              <a:t>2. Write </a:t>
            </a:r>
            <a:r>
              <a:rPr lang="en-US"/>
              <a:t>After Write (WAW) 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598805" y="2090420"/>
            <a:ext cx="31051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ym typeface="+mn-ea"/>
              </a:rPr>
              <a:t>3. </a:t>
            </a:r>
            <a:r>
              <a:rPr lang="en-US">
                <a:sym typeface="+mn-ea"/>
              </a:rPr>
              <a:t>Write </a:t>
            </a:r>
            <a:r>
              <a:rPr lang="en-US"/>
              <a:t>After Read(WAR) </a:t>
            </a:r>
            <a:endParaRPr lang="en-US"/>
          </a:p>
        </p:txBody>
      </p:sp>
      <p:sp>
        <p:nvSpPr>
          <p:cNvPr id="13" name="Text Box 12"/>
          <p:cNvSpPr txBox="1"/>
          <p:nvPr/>
        </p:nvSpPr>
        <p:spPr>
          <a:xfrm>
            <a:off x="876935" y="3463925"/>
            <a:ext cx="21469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ym typeface="+mn-ea"/>
              </a:rPr>
              <a:t>add     x1, x2, x3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sub     x4, x1, x5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and     x6, x1, x7</a:t>
            </a:r>
            <a:r>
              <a:rPr lang="en-US"/>
              <a:t> </a:t>
            </a:r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1525270" y="2914015"/>
            <a:ext cx="70167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rgbClr val="FF0000"/>
                </a:solidFill>
                <a:sym typeface="+mn-ea"/>
              </a:rPr>
              <a:t>RAW</a:t>
            </a:r>
            <a:endParaRPr 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1678940" y="3463925"/>
            <a:ext cx="374650" cy="27432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2094230" y="3770630"/>
            <a:ext cx="352425" cy="27813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17" name="Straight Arrow Connector 16"/>
          <p:cNvCxnSpPr>
            <a:stCxn id="16" idx="0"/>
            <a:endCxn id="15" idx="3"/>
          </p:cNvCxnSpPr>
          <p:nvPr/>
        </p:nvCxnSpPr>
        <p:spPr>
          <a:xfrm flipH="1" flipV="1">
            <a:off x="2053590" y="3601085"/>
            <a:ext cx="217170" cy="169545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Box 17"/>
          <p:cNvSpPr txBox="1"/>
          <p:nvPr/>
        </p:nvSpPr>
        <p:spPr>
          <a:xfrm>
            <a:off x="4185920" y="3495040"/>
            <a:ext cx="21469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ym typeface="+mn-ea"/>
              </a:rPr>
              <a:t>add     x1, x2, x3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sub     x2, x4, x5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and     x6, x1, x7</a:t>
            </a:r>
            <a:r>
              <a:rPr lang="en-US"/>
              <a:t> </a:t>
            </a:r>
            <a:endParaRPr lang="en-US"/>
          </a:p>
        </p:txBody>
      </p:sp>
      <p:sp>
        <p:nvSpPr>
          <p:cNvPr id="19" name="Rounded Rectangle 18"/>
          <p:cNvSpPr/>
          <p:nvPr/>
        </p:nvSpPr>
        <p:spPr>
          <a:xfrm>
            <a:off x="5392420" y="3495040"/>
            <a:ext cx="374650" cy="27432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ounded Rectangle 19"/>
          <p:cNvSpPr/>
          <p:nvPr/>
        </p:nvSpPr>
        <p:spPr>
          <a:xfrm>
            <a:off x="4975860" y="3769360"/>
            <a:ext cx="352425" cy="27813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5392420" y="3769360"/>
            <a:ext cx="137160" cy="129540"/>
          </a:xfrm>
          <a:prstGeom prst="straightConnector1">
            <a:avLst/>
          </a:prstGeom>
          <a:ln w="158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 Box 21"/>
          <p:cNvSpPr txBox="1"/>
          <p:nvPr/>
        </p:nvSpPr>
        <p:spPr>
          <a:xfrm>
            <a:off x="4908550" y="2914015"/>
            <a:ext cx="71120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rgbClr val="FF0000"/>
                </a:solidFill>
                <a:sym typeface="+mn-ea"/>
              </a:rPr>
              <a:t>WAR</a:t>
            </a:r>
            <a:endParaRPr 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23" name="Text Box 22"/>
          <p:cNvSpPr txBox="1"/>
          <p:nvPr/>
        </p:nvSpPr>
        <p:spPr>
          <a:xfrm>
            <a:off x="7578725" y="3495040"/>
            <a:ext cx="214693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ym typeface="+mn-ea"/>
              </a:rPr>
              <a:t>add     x2, x1, x3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sub     x2, x4, x5</a:t>
            </a:r>
            <a:endParaRPr lang="en-US">
              <a:sym typeface="+mn-ea"/>
            </a:endParaRPr>
          </a:p>
          <a:p>
            <a:pPr algn="l"/>
            <a:r>
              <a:rPr lang="en-US">
                <a:sym typeface="+mn-ea"/>
              </a:rPr>
              <a:t>and     x6, x1, x7</a:t>
            </a:r>
            <a:r>
              <a:rPr lang="en-US"/>
              <a:t> </a:t>
            </a:r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8368665" y="3463925"/>
            <a:ext cx="374650" cy="27432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8368665" y="3769360"/>
            <a:ext cx="352425" cy="27813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8301355" y="2914015"/>
            <a:ext cx="76581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rgbClr val="FF0000"/>
                </a:solidFill>
                <a:sym typeface="+mn-ea"/>
              </a:rPr>
              <a:t>WAW</a:t>
            </a:r>
            <a:endParaRPr lang="en-US">
              <a:solidFill>
                <a:srgbClr val="FF0000"/>
              </a:solidFill>
              <a:sym typeface="+mn-ea"/>
            </a:endParaRPr>
          </a:p>
        </p:txBody>
      </p:sp>
      <p:sp>
        <p:nvSpPr>
          <p:cNvPr id="28" name="Freeform 27"/>
          <p:cNvSpPr/>
          <p:nvPr/>
        </p:nvSpPr>
        <p:spPr>
          <a:xfrm>
            <a:off x="8699500" y="3625850"/>
            <a:ext cx="176530" cy="416560"/>
          </a:xfrm>
          <a:custGeom>
            <a:avLst/>
            <a:gdLst>
              <a:gd name="connisteX0" fmla="*/ 0 w 176759"/>
              <a:gd name="connsiteY0" fmla="*/ 416560 h 416560"/>
              <a:gd name="connisteX1" fmla="*/ 64135 w 176759"/>
              <a:gd name="connsiteY1" fmla="*/ 362585 h 416560"/>
              <a:gd name="connisteX2" fmla="*/ 117475 w 176759"/>
              <a:gd name="connsiteY2" fmla="*/ 288290 h 416560"/>
              <a:gd name="connisteX3" fmla="*/ 149225 w 176759"/>
              <a:gd name="connsiteY3" fmla="*/ 224155 h 416560"/>
              <a:gd name="connisteX4" fmla="*/ 170815 w 176759"/>
              <a:gd name="connsiteY4" fmla="*/ 160020 h 416560"/>
              <a:gd name="connisteX5" fmla="*/ 170815 w 176759"/>
              <a:gd name="connsiteY5" fmla="*/ 95885 h 416560"/>
              <a:gd name="connisteX6" fmla="*/ 117475 w 176759"/>
              <a:gd name="connsiteY6" fmla="*/ 31750 h 416560"/>
              <a:gd name="connisteX7" fmla="*/ 53340 w 176759"/>
              <a:gd name="connsiteY7" fmla="*/ 0 h 4165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</a:cxnLst>
            <a:rect l="l" t="t" r="r" b="b"/>
            <a:pathLst>
              <a:path w="176760" h="416560">
                <a:moveTo>
                  <a:pt x="0" y="416560"/>
                </a:moveTo>
                <a:cubicBezTo>
                  <a:pt x="12065" y="407035"/>
                  <a:pt x="40640" y="387985"/>
                  <a:pt x="64135" y="362585"/>
                </a:cubicBezTo>
                <a:cubicBezTo>
                  <a:pt x="87630" y="337185"/>
                  <a:pt x="100330" y="316230"/>
                  <a:pt x="117475" y="288290"/>
                </a:cubicBezTo>
                <a:cubicBezTo>
                  <a:pt x="134620" y="260350"/>
                  <a:pt x="138430" y="249555"/>
                  <a:pt x="149225" y="224155"/>
                </a:cubicBezTo>
                <a:cubicBezTo>
                  <a:pt x="160020" y="198755"/>
                  <a:pt x="166370" y="185420"/>
                  <a:pt x="170815" y="160020"/>
                </a:cubicBezTo>
                <a:cubicBezTo>
                  <a:pt x="175260" y="134620"/>
                  <a:pt x="181610" y="121285"/>
                  <a:pt x="170815" y="95885"/>
                </a:cubicBezTo>
                <a:cubicBezTo>
                  <a:pt x="160020" y="70485"/>
                  <a:pt x="140970" y="50800"/>
                  <a:pt x="117475" y="31750"/>
                </a:cubicBezTo>
                <a:cubicBezTo>
                  <a:pt x="93980" y="12700"/>
                  <a:pt x="65405" y="5080"/>
                  <a:pt x="53340" y="0"/>
                </a:cubicBezTo>
              </a:path>
            </a:pathLst>
          </a:custGeom>
          <a:noFill/>
          <a:ln w="15875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960755" y="5269230"/>
            <a:ext cx="87903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>
                <a:sym typeface="+mn-ea"/>
              </a:rPr>
              <a:t>+ </a:t>
            </a:r>
            <a:r>
              <a:rPr lang="zh-CN" altLang="en-US">
                <a:ea typeface="SimSun" charset="0"/>
                <a:sym typeface="+mn-ea"/>
              </a:rPr>
              <a:t>对于顺序单发射处理器，指令都是挨个执行下来的，所以不存在</a:t>
            </a:r>
            <a:r>
              <a:rPr lang="en-US" altLang="zh-CN">
                <a:ea typeface="SimSun" charset="0"/>
                <a:sym typeface="+mn-ea"/>
              </a:rPr>
              <a:t>WAR, WAW</a:t>
            </a:r>
            <a:r>
              <a:rPr lang="zh-CN" altLang="en-US">
                <a:ea typeface="SimSun" charset="0"/>
                <a:sym typeface="+mn-ea"/>
              </a:rPr>
              <a:t>相关性</a:t>
            </a:r>
            <a:r>
              <a:rPr lang="en-US"/>
              <a:t> </a:t>
            </a:r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9060" y="927100"/>
            <a:ext cx="4866640" cy="129857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10434" y="200148"/>
            <a:ext cx="6210670" cy="726828"/>
          </a:xfrm>
        </p:spPr>
        <p:txBody>
          <a:bodyPr>
            <a:normAutofit/>
          </a:bodyPr>
          <a:p>
            <a:r>
              <a:rPr lang="zh-CN" altLang="en-US" sz="3200" dirty="0">
                <a:ea typeface="SimSun" charset="0"/>
              </a:rPr>
              <a:t>如何解决流水线中的数据冒险？</a:t>
            </a:r>
            <a:endParaRPr lang="zh-CN" altLang="en-US" sz="3200" dirty="0">
              <a:ea typeface="SimSun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896620" y="1579245"/>
            <a:ext cx="2540000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400">
                <a:solidFill>
                  <a:srgbClr val="FF0000"/>
                </a:solidFill>
              </a:rPr>
              <a:t>——流水线前递</a:t>
            </a:r>
            <a:r>
              <a:rPr lang="zh-CN" altLang="en-US" sz="2400">
                <a:solidFill>
                  <a:srgbClr val="FF0000"/>
                </a:solidFill>
                <a:ea typeface="SimSun" charset="0"/>
              </a:rPr>
              <a:t>（解决</a:t>
            </a:r>
            <a:r>
              <a:rPr lang="en-US" altLang="zh-CN" sz="2400">
                <a:solidFill>
                  <a:srgbClr val="FF0000"/>
                </a:solidFill>
                <a:ea typeface="SimSun" charset="0"/>
              </a:rPr>
              <a:t>RAW</a:t>
            </a:r>
            <a:r>
              <a:rPr lang="zh-CN" altLang="en-US" sz="2400">
                <a:solidFill>
                  <a:srgbClr val="FF0000"/>
                </a:solidFill>
                <a:ea typeface="SimSun" charset="0"/>
              </a:rPr>
              <a:t>冒险）</a:t>
            </a:r>
            <a:endParaRPr lang="zh-CN" altLang="en-US" sz="2400">
              <a:solidFill>
                <a:srgbClr val="FF0000"/>
              </a:solidFill>
              <a:ea typeface="SimSun" charset="0"/>
            </a:endParaRPr>
          </a:p>
        </p:txBody>
      </p:sp>
      <p:pic>
        <p:nvPicPr>
          <p:cNvPr id="4" name="Picture 3" descr="16888721645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08425" y="1033780"/>
            <a:ext cx="7588250" cy="500761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7793355" y="1783715"/>
            <a:ext cx="234950" cy="97091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7291070" y="2616835"/>
            <a:ext cx="437515" cy="46990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5" idx="2"/>
          </p:cNvCxnSpPr>
          <p:nvPr/>
        </p:nvCxnSpPr>
        <p:spPr>
          <a:xfrm>
            <a:off x="7910830" y="2754630"/>
            <a:ext cx="116840" cy="118618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8636635" y="3192145"/>
            <a:ext cx="128270" cy="1496060"/>
          </a:xfrm>
          <a:prstGeom prst="straightConnector1">
            <a:avLst/>
          </a:prstGeom>
          <a:ln w="3175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RISCV</a:t>
            </a:r>
            <a:r>
              <a:rPr lang="zh-CN" altLang="en-US" sz="3200" dirty="0"/>
              <a:t>架构设计哲学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493" y="1855433"/>
            <a:ext cx="5917881" cy="366401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8597" y="1938785"/>
            <a:ext cx="5255749" cy="3335538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41726" y="1044451"/>
            <a:ext cx="22527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大道至简</a:t>
            </a:r>
            <a:endParaRPr lang="zh-CN" altLang="en-US" sz="2800" dirty="0"/>
          </a:p>
        </p:txBody>
      </p:sp>
      <p:sp>
        <p:nvSpPr>
          <p:cNvPr id="10" name="文本框 9"/>
          <p:cNvSpPr txBox="1"/>
          <p:nvPr/>
        </p:nvSpPr>
        <p:spPr>
          <a:xfrm>
            <a:off x="2164583" y="5666991"/>
            <a:ext cx="3268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RISCV ISA Reference Card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6649374" y="5728546"/>
            <a:ext cx="52557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/>
              <a:t>X86, ARM </a:t>
            </a:r>
            <a:r>
              <a:rPr lang="zh-CN" altLang="en-US" sz="1400" dirty="0"/>
              <a:t>随着时间推移指令集越发臃肿，文档厚度堪比字典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83410" y="967105"/>
            <a:ext cx="8425180" cy="523494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10434" y="200148"/>
            <a:ext cx="6210670" cy="726828"/>
          </a:xfrm>
        </p:spPr>
        <p:txBody>
          <a:bodyPr>
            <a:normAutofit fontScale="90000"/>
          </a:bodyPr>
          <a:p>
            <a:r>
              <a:rPr lang="zh-CN" altLang="en-US" sz="3200" dirty="0">
                <a:ea typeface="SimSun" charset="0"/>
              </a:rPr>
              <a:t>加入</a:t>
            </a:r>
            <a:r>
              <a:rPr lang="en-US" altLang="zh-CN" sz="3200" dirty="0">
                <a:ea typeface="SimSun" charset="0"/>
              </a:rPr>
              <a:t>Forwarding</a:t>
            </a:r>
            <a:r>
              <a:rPr lang="zh-CN" altLang="en-US" sz="3200" dirty="0">
                <a:ea typeface="SimSun" charset="0"/>
              </a:rPr>
              <a:t>后的流水线示意图：</a:t>
            </a:r>
            <a:endParaRPr lang="zh-CN" altLang="en-US" sz="3200" dirty="0">
              <a:ea typeface="SimSun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736600" y="1485265"/>
            <a:ext cx="25400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考虑下面的指令流：</a:t>
            </a:r>
            <a:endParaRPr lang="en-US"/>
          </a:p>
          <a:p>
            <a:endParaRPr lang="en-US"/>
          </a:p>
          <a:p>
            <a:r>
              <a:rPr lang="en-US"/>
              <a:t>1. ld x2, 20(x1)</a:t>
            </a:r>
            <a:endParaRPr lang="en-US"/>
          </a:p>
          <a:p>
            <a:r>
              <a:rPr lang="en-US"/>
              <a:t>2. and x4,x2, x5</a:t>
            </a:r>
            <a:endParaRPr lang="en-US"/>
          </a:p>
          <a:p>
            <a:r>
              <a:rPr lang="en-US">
                <a:solidFill>
                  <a:srgbClr val="FF0000"/>
                </a:solidFill>
              </a:rPr>
              <a:t>3. beq x2, x0, -30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4. add x3, x2,x2</a:t>
            </a:r>
            <a:endParaRPr lang="en-US"/>
          </a:p>
          <a:p>
            <a:r>
              <a:rPr lang="en-US"/>
              <a:t>5. sub x2,x5, x4</a:t>
            </a:r>
            <a:endParaRPr lang="en-US"/>
          </a:p>
        </p:txBody>
      </p:sp>
      <p:pic>
        <p:nvPicPr>
          <p:cNvPr id="3" name="Picture 2" descr="16888721645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2640" y="1266825"/>
            <a:ext cx="6553200" cy="43243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834890" y="3601085"/>
            <a:ext cx="1701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>
                <a:solidFill>
                  <a:srgbClr val="FF0000"/>
                </a:solidFill>
                <a:sym typeface="+mn-ea"/>
              </a:rPr>
              <a:t>beq x2, x0, -30</a:t>
            </a:r>
            <a:endParaRPr lang="en-US" sz="16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538845" y="4154170"/>
            <a:ext cx="344170" cy="151574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769225" y="5775325"/>
            <a:ext cx="34480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ea typeface="SimSun" charset="0"/>
                <a:sym typeface="+mn-ea"/>
              </a:rPr>
              <a:t>这两级</a:t>
            </a:r>
            <a:r>
              <a:rPr lang="en-US" altLang="zh-CN">
                <a:solidFill>
                  <a:srgbClr val="FF0000"/>
                </a:solidFill>
                <a:ea typeface="SimSun" charset="0"/>
                <a:sym typeface="+mn-ea"/>
              </a:rPr>
              <a:t>pipeline </a:t>
            </a:r>
            <a:r>
              <a:rPr lang="zh-CN" altLang="en-US">
                <a:solidFill>
                  <a:srgbClr val="FF0000"/>
                </a:solidFill>
                <a:ea typeface="SimSun" charset="0"/>
                <a:sym typeface="+mn-ea"/>
              </a:rPr>
              <a:t>寄存器需要清除</a:t>
            </a:r>
            <a:endParaRPr lang="en-US" altLang="zh-CN">
              <a:solidFill>
                <a:srgbClr val="FF0000"/>
              </a:solidFill>
              <a:ea typeface="SimSun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02285" y="4389120"/>
            <a:ext cx="392684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+ 分支指令未发生跳转时，万事大吉，流水线不会停顿</a:t>
            </a:r>
            <a:endParaRPr lang="en-US"/>
          </a:p>
          <a:p>
            <a:endParaRPr lang="en-US"/>
          </a:p>
          <a:p>
            <a:r>
              <a:rPr lang="en-US"/>
              <a:t>+ 当分支指令发生跳转时，流水线中</a:t>
            </a:r>
            <a:r>
              <a:rPr lang="en-US" b="1"/>
              <a:t>EX阶段之前的指令需要被抹除</a:t>
            </a:r>
            <a:r>
              <a:rPr lang="en-US"/>
              <a:t>。之后需要重填流水线，造成性能损失。</a:t>
            </a:r>
            <a:endParaRPr 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10515" y="200025"/>
            <a:ext cx="7458710" cy="727075"/>
          </a:xfrm>
        </p:spPr>
        <p:txBody>
          <a:bodyPr>
            <a:normAutofit/>
          </a:bodyPr>
          <a:p>
            <a:r>
              <a:rPr lang="zh-CN" altLang="en-US" sz="3200" dirty="0">
                <a:ea typeface="SimSun" charset="0"/>
                <a:sym typeface="+mn-ea"/>
              </a:rPr>
              <a:t>控制冒险？</a:t>
            </a:r>
            <a:endParaRPr lang="zh-CN" altLang="en-US" sz="3200" dirty="0">
              <a:ea typeface="SimSun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10434" y="200148"/>
            <a:ext cx="6210670" cy="726828"/>
          </a:xfrm>
        </p:spPr>
        <p:txBody>
          <a:bodyPr>
            <a:normAutofit/>
          </a:bodyPr>
          <a:p>
            <a:r>
              <a:rPr lang="zh-CN" altLang="en-US" sz="3200" dirty="0">
                <a:ea typeface="SimSun" charset="0"/>
              </a:rPr>
              <a:t>如何解决流水线中的控制冒险？</a:t>
            </a:r>
            <a:endParaRPr lang="zh-CN" altLang="en-US" sz="3200" dirty="0">
              <a:ea typeface="SimSun" charset="0"/>
            </a:endParaRPr>
          </a:p>
        </p:txBody>
      </p:sp>
      <p:sp>
        <p:nvSpPr>
          <p:cNvPr id="3" name="Text Box 2"/>
          <p:cNvSpPr txBox="1"/>
          <p:nvPr/>
        </p:nvSpPr>
        <p:spPr>
          <a:xfrm>
            <a:off x="362585" y="1377950"/>
            <a:ext cx="114674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olidFill>
                  <a:srgbClr val="FF0000"/>
                </a:solidFill>
                <a:sym typeface="+mn-ea"/>
              </a:rPr>
              <a:t>1. </a:t>
            </a:r>
            <a:r>
              <a:rPr lang="zh-CN" altLang="en-US" b="1">
                <a:solidFill>
                  <a:srgbClr val="FF0000"/>
                </a:solidFill>
                <a:ea typeface="SimSun" charset="0"/>
                <a:sym typeface="+mn-ea"/>
              </a:rPr>
              <a:t>假设分支不发生</a:t>
            </a:r>
            <a:r>
              <a:rPr lang="en-US">
                <a:sym typeface="+mn-ea"/>
              </a:rPr>
              <a:t>：</a:t>
            </a:r>
            <a:r>
              <a:rPr lang="zh-CN" altLang="en-US">
                <a:ea typeface="SimSun" charset="0"/>
                <a:sym typeface="+mn-ea"/>
              </a:rPr>
              <a:t>不管怎么样，让流水线流下去，当发现分支确实会发生（通常在</a:t>
            </a:r>
            <a:r>
              <a:rPr lang="en-US" altLang="zh-CN">
                <a:ea typeface="SimSun" charset="0"/>
                <a:sym typeface="+mn-ea"/>
              </a:rPr>
              <a:t>Exe</a:t>
            </a:r>
            <a:r>
              <a:rPr lang="zh-CN" altLang="en-US">
                <a:ea typeface="SimSun" charset="0"/>
                <a:sym typeface="+mn-ea"/>
              </a:rPr>
              <a:t>阶段就能知道），再暂停流水线，</a:t>
            </a:r>
            <a:r>
              <a:rPr lang="en-US" altLang="zh-CN">
                <a:ea typeface="SimSun" charset="0"/>
                <a:sym typeface="+mn-ea"/>
              </a:rPr>
              <a:t>Flush</a:t>
            </a:r>
            <a:r>
              <a:rPr lang="zh-CN" altLang="en-US">
                <a:ea typeface="SimSun" charset="0"/>
                <a:sym typeface="+mn-ea"/>
              </a:rPr>
              <a:t>掉</a:t>
            </a:r>
            <a:r>
              <a:rPr lang="en-US" altLang="zh-CN">
                <a:ea typeface="SimSun" charset="0"/>
                <a:sym typeface="+mn-ea"/>
              </a:rPr>
              <a:t>EXE</a:t>
            </a:r>
            <a:r>
              <a:rPr lang="zh-CN" altLang="en-US">
                <a:ea typeface="SimSun" charset="0"/>
                <a:sym typeface="+mn-ea"/>
              </a:rPr>
              <a:t>阶段之前的流水线寄存器，设置</a:t>
            </a:r>
            <a:r>
              <a:rPr lang="en-US" altLang="zh-CN">
                <a:ea typeface="SimSun" charset="0"/>
                <a:sym typeface="+mn-ea"/>
              </a:rPr>
              <a:t>PC</a:t>
            </a:r>
            <a:r>
              <a:rPr lang="zh-CN" altLang="en-US">
                <a:ea typeface="SimSun" charset="0"/>
                <a:sym typeface="+mn-ea"/>
              </a:rPr>
              <a:t>寄存器从正确的分支地址开始取指，重新装填流水线</a:t>
            </a:r>
            <a:endParaRPr lang="zh-CN" altLang="en-US">
              <a:ea typeface="SimSun" charset="0"/>
              <a:sym typeface="+mn-ea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361950" y="2473960"/>
            <a:ext cx="114674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olidFill>
                  <a:srgbClr val="FF0000"/>
                </a:solidFill>
                <a:sym typeface="+mn-ea"/>
              </a:rPr>
              <a:t>2. </a:t>
            </a:r>
            <a:r>
              <a:rPr lang="zh-CN" altLang="en-US" b="1">
                <a:solidFill>
                  <a:srgbClr val="FF0000"/>
                </a:solidFill>
                <a:ea typeface="SimSun" charset="0"/>
                <a:sym typeface="+mn-ea"/>
              </a:rPr>
              <a:t>尽早得到分支结果</a:t>
            </a:r>
            <a:r>
              <a:rPr lang="en-US">
                <a:sym typeface="+mn-ea"/>
              </a:rPr>
              <a:t>：</a:t>
            </a:r>
            <a:r>
              <a:rPr lang="zh-CN" altLang="en-US">
                <a:ea typeface="SimSun" charset="0"/>
                <a:sym typeface="+mn-ea"/>
              </a:rPr>
              <a:t>如果能在</a:t>
            </a:r>
            <a:r>
              <a:rPr lang="en-US" altLang="zh-CN">
                <a:ea typeface="SimSun" charset="0"/>
                <a:sym typeface="+mn-ea"/>
              </a:rPr>
              <a:t>Fetch</a:t>
            </a:r>
            <a:r>
              <a:rPr lang="zh-CN" altLang="en-US">
                <a:ea typeface="SimSun" charset="0"/>
                <a:sym typeface="+mn-ea"/>
              </a:rPr>
              <a:t>取指令阶段就立即知道当前这条分支指令的结果，那就能立马设置</a:t>
            </a:r>
            <a:r>
              <a:rPr lang="en-US" altLang="zh-CN">
                <a:ea typeface="SimSun" charset="0"/>
                <a:sym typeface="+mn-ea"/>
              </a:rPr>
              <a:t>PC</a:t>
            </a:r>
            <a:r>
              <a:rPr lang="zh-CN" altLang="en-US">
                <a:ea typeface="SimSun" charset="0"/>
                <a:sym typeface="+mn-ea"/>
              </a:rPr>
              <a:t>寄存器，在下一个周期从正确的地址取指，就没有控制冒险了。但是理想是美好的，现实是哪怕只是将分支结果的判断移到</a:t>
            </a:r>
            <a:r>
              <a:rPr lang="en-US" altLang="zh-CN">
                <a:ea typeface="SimSun" charset="0"/>
                <a:sym typeface="+mn-ea"/>
              </a:rPr>
              <a:t>ID,</a:t>
            </a:r>
            <a:r>
              <a:rPr lang="zh-CN" altLang="en-US">
                <a:ea typeface="SimSun" charset="0"/>
                <a:sym typeface="+mn-ea"/>
              </a:rPr>
              <a:t>也就是从</a:t>
            </a:r>
            <a:r>
              <a:rPr lang="en-US" altLang="zh-CN">
                <a:ea typeface="SimSun" charset="0"/>
                <a:sym typeface="+mn-ea"/>
              </a:rPr>
              <a:t>EXE</a:t>
            </a:r>
            <a:r>
              <a:rPr lang="zh-CN" altLang="en-US">
                <a:ea typeface="SimSun" charset="0"/>
                <a:sym typeface="+mn-ea"/>
              </a:rPr>
              <a:t>阶段移到解码阶段，代价也是很大的，因为判断分支指令的结果通常还需要读寄存器以及逻辑判断，而这些都在</a:t>
            </a:r>
            <a:r>
              <a:rPr lang="en-US" altLang="zh-CN">
                <a:ea typeface="SimSun" charset="0"/>
                <a:sym typeface="+mn-ea"/>
              </a:rPr>
              <a:t>EXE</a:t>
            </a:r>
            <a:r>
              <a:rPr lang="zh-CN" altLang="en-US">
                <a:ea typeface="SimSun" charset="0"/>
                <a:sym typeface="+mn-ea"/>
              </a:rPr>
              <a:t>阶段才发生。强行提前需要增加额外的寄存器端口、</a:t>
            </a:r>
            <a:r>
              <a:rPr lang="en-US" altLang="zh-CN">
                <a:ea typeface="SimSun" charset="0"/>
                <a:sym typeface="+mn-ea"/>
              </a:rPr>
              <a:t>ALU</a:t>
            </a:r>
            <a:r>
              <a:rPr lang="zh-CN" altLang="en-US">
                <a:ea typeface="SimSun" charset="0"/>
                <a:sym typeface="+mn-ea"/>
              </a:rPr>
              <a:t>组件，还需要额外的前递逻辑，引入额外的停顿等</a:t>
            </a:r>
            <a:endParaRPr lang="zh-CN" altLang="en-US">
              <a:ea typeface="SimSun" charset="0"/>
              <a:sym typeface="+mn-ea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4842510" y="1009650"/>
            <a:ext cx="250761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Stupid, but efficient.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 Box 7"/>
          <p:cNvSpPr txBox="1"/>
          <p:nvPr/>
        </p:nvSpPr>
        <p:spPr>
          <a:xfrm>
            <a:off x="4859020" y="2183130"/>
            <a:ext cx="250126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en-US">
                <a:solidFill>
                  <a:srgbClr val="FF0000"/>
                </a:solidFill>
                <a:sym typeface="+mn-ea"/>
              </a:rPr>
              <a:t>Naive</a:t>
            </a:r>
            <a:r>
              <a:rPr lang="en-US">
                <a:solidFill>
                  <a:srgbClr val="FF0000"/>
                </a:solidFill>
              </a:rPr>
              <a:t>, and so naive.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Text Box 8"/>
          <p:cNvSpPr txBox="1"/>
          <p:nvPr/>
        </p:nvSpPr>
        <p:spPr>
          <a:xfrm>
            <a:off x="375920" y="4401185"/>
            <a:ext cx="1146746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olidFill>
                  <a:srgbClr val="FF0000"/>
                </a:solidFill>
                <a:sym typeface="+mn-ea"/>
              </a:rPr>
              <a:t>3. </a:t>
            </a:r>
            <a:r>
              <a:rPr lang="zh-CN" altLang="en-US" b="1">
                <a:solidFill>
                  <a:srgbClr val="FF0000"/>
                </a:solidFill>
                <a:ea typeface="SimSun" charset="0"/>
                <a:sym typeface="+mn-ea"/>
              </a:rPr>
              <a:t>分支预测</a:t>
            </a:r>
            <a:r>
              <a:rPr lang="en-US">
                <a:sym typeface="+mn-ea"/>
              </a:rPr>
              <a:t>：CPU</a:t>
            </a:r>
            <a:r>
              <a:rPr lang="zh-CN" altLang="en-US">
                <a:ea typeface="SimSun" charset="0"/>
                <a:sym typeface="+mn-ea"/>
              </a:rPr>
              <a:t>中的分支一般就那么几种，想象一下你在写</a:t>
            </a:r>
            <a:r>
              <a:rPr lang="en-US" altLang="zh-CN">
                <a:ea typeface="SimSun" charset="0"/>
                <a:sym typeface="+mn-ea"/>
              </a:rPr>
              <a:t>C</a:t>
            </a:r>
            <a:r>
              <a:rPr lang="zh-CN" altLang="en-US">
                <a:ea typeface="SimSun" charset="0"/>
                <a:sym typeface="+mn-ea"/>
              </a:rPr>
              <a:t>代码的时候，最常用的就是</a:t>
            </a:r>
            <a:r>
              <a:rPr lang="en-US" altLang="zh-CN">
                <a:ea typeface="SimSun" charset="0"/>
                <a:sym typeface="+mn-ea"/>
              </a:rPr>
              <a:t> if else, for, while, switch... </a:t>
            </a:r>
            <a:r>
              <a:rPr lang="zh-CN" altLang="en-US">
                <a:ea typeface="SimSun" charset="0"/>
                <a:sym typeface="+mn-ea"/>
              </a:rPr>
              <a:t>或者是函数调用。这些代码都会编译出分支指令，而实际上这些代码很多时候的行为是可预测的，比如</a:t>
            </a:r>
            <a:r>
              <a:rPr lang="en-US" altLang="zh-CN">
                <a:ea typeface="SimSun" charset="0"/>
                <a:sym typeface="+mn-ea"/>
              </a:rPr>
              <a:t>for(i=0;i&lt;10;i++), </a:t>
            </a:r>
            <a:r>
              <a:rPr lang="zh-CN" altLang="en-US">
                <a:ea typeface="SimSun" charset="0"/>
                <a:sym typeface="+mn-ea"/>
              </a:rPr>
              <a:t>运行后你会看到应该有连续的</a:t>
            </a:r>
            <a:r>
              <a:rPr lang="en-US" altLang="zh-CN">
                <a:ea typeface="SimSun" charset="0"/>
                <a:sym typeface="+mn-ea"/>
              </a:rPr>
              <a:t>9</a:t>
            </a:r>
            <a:r>
              <a:rPr lang="zh-CN" altLang="en-US">
                <a:ea typeface="SimSun" charset="0"/>
                <a:sym typeface="+mn-ea"/>
              </a:rPr>
              <a:t>次会跳转到这段</a:t>
            </a:r>
            <a:r>
              <a:rPr lang="en-US" altLang="zh-CN">
                <a:ea typeface="SimSun" charset="0"/>
                <a:sym typeface="+mn-ea"/>
              </a:rPr>
              <a:t>for</a:t>
            </a:r>
            <a:r>
              <a:rPr lang="zh-CN" altLang="en-US">
                <a:ea typeface="SimSun" charset="0"/>
                <a:sym typeface="+mn-ea"/>
              </a:rPr>
              <a:t>的开头部分（最后一次跳出循环）。所以可以用一些简单的预测方式来假定一个分支结果，后面发现错了再改回去就行，总比上面总是假设分支发生或不发生好。</a:t>
            </a:r>
            <a:endParaRPr lang="zh-CN" altLang="en-US">
              <a:ea typeface="SimSun" charset="0"/>
              <a:sym typeface="+mn-ea"/>
            </a:endParaRPr>
          </a:p>
        </p:txBody>
      </p:sp>
      <p:sp>
        <p:nvSpPr>
          <p:cNvPr id="11" name="Text Box 10"/>
          <p:cNvSpPr txBox="1"/>
          <p:nvPr/>
        </p:nvSpPr>
        <p:spPr>
          <a:xfrm>
            <a:off x="4859020" y="4032885"/>
            <a:ext cx="2696845" cy="3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p>
            <a:pPr algn="l"/>
            <a:r>
              <a:rPr lang="en-US">
                <a:solidFill>
                  <a:srgbClr val="FF0000"/>
                </a:solidFill>
                <a:sym typeface="+mn-ea"/>
              </a:rPr>
              <a:t>Smart</a:t>
            </a:r>
            <a:r>
              <a:rPr lang="en-US">
                <a:solidFill>
                  <a:srgbClr val="FF0000"/>
                </a:solidFill>
              </a:rPr>
              <a:t>, but expensive.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91730" y="122555"/>
            <a:ext cx="4105275" cy="109537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443038"/>
            <a:ext cx="9144000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Part 3 </a:t>
            </a:r>
            <a:br>
              <a:rPr lang="en-US" dirty="0"/>
            </a:br>
            <a:r>
              <a:rPr lang="zh-CN" altLang="en-US" dirty="0">
                <a:ea typeface="SimSun" charset="0"/>
              </a:rPr>
              <a:t>超标量处理器</a:t>
            </a:r>
            <a:br>
              <a:rPr lang="zh-CN" altLang="en-US" dirty="0">
                <a:ea typeface="SimSun" charset="0"/>
              </a:rPr>
            </a:br>
            <a:r>
              <a:rPr lang="zh-CN" altLang="en-US" dirty="0">
                <a:ea typeface="SimSun" charset="0"/>
              </a:rPr>
              <a:t>基础简介</a:t>
            </a:r>
            <a:endParaRPr lang="zh-CN" altLang="en-US" dirty="0">
              <a:ea typeface="SimSun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83895" y="1033780"/>
            <a:ext cx="5208270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</a:t>
            </a:r>
            <a:r>
              <a:rPr lang="en-US" sz="2000"/>
              <a:t>静态多发射 —— 超长指令字（VLIW）</a:t>
            </a:r>
            <a:endParaRPr lang="en-US" sz="200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10434" y="200148"/>
            <a:ext cx="6210670" cy="726828"/>
          </a:xfrm>
        </p:spPr>
        <p:txBody>
          <a:bodyPr>
            <a:normAutofit/>
          </a:bodyPr>
          <a:p>
            <a:r>
              <a:rPr lang="zh-CN" sz="3200" dirty="0">
                <a:ea typeface="SimSun" charset="0"/>
              </a:rPr>
              <a:t>多发射处理器分类</a:t>
            </a:r>
            <a:endParaRPr lang="zh-CN" sz="3200" dirty="0">
              <a:ea typeface="SimSun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907415" y="5594985"/>
            <a:ext cx="987425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+ </a:t>
            </a:r>
            <a:r>
              <a:rPr lang="en-US">
                <a:solidFill>
                  <a:srgbClr val="FF0000"/>
                </a:solidFill>
              </a:rPr>
              <a:t>依赖编译器将指令流编译成硬件最高效的方式</a:t>
            </a:r>
            <a:r>
              <a:rPr lang="en-US"/>
              <a:t>。例如将循环展开，将两条没有相关性的算术指令和访存指令安排在一起</a:t>
            </a:r>
            <a:endParaRPr lang="en-US"/>
          </a:p>
        </p:txBody>
      </p:sp>
      <p:sp>
        <p:nvSpPr>
          <p:cNvPr id="5" name="Text Box 4"/>
          <p:cNvSpPr txBox="1"/>
          <p:nvPr/>
        </p:nvSpPr>
        <p:spPr>
          <a:xfrm>
            <a:off x="907415" y="1539240"/>
            <a:ext cx="7632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+ </a:t>
            </a:r>
            <a:r>
              <a:rPr lang="zh-CN" altLang="en-US">
                <a:ea typeface="SimSun" charset="0"/>
              </a:rPr>
              <a:t>在一个周期内可以取出多条指令，并并行执行</a:t>
            </a:r>
            <a:endParaRPr lang="zh-CN" altLang="en-US">
              <a:ea typeface="SimSun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07415" y="1907540"/>
            <a:ext cx="7632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+ </a:t>
            </a:r>
            <a:r>
              <a:rPr lang="zh-CN" altLang="en-US">
                <a:ea typeface="SimSun" charset="0"/>
              </a:rPr>
              <a:t>并行执行的指令不能有依赖关系</a:t>
            </a:r>
            <a:endParaRPr lang="zh-CN" altLang="en-US">
              <a:ea typeface="SimSun" charset="0"/>
            </a:endParaRPr>
          </a:p>
        </p:txBody>
      </p:sp>
      <p:pic>
        <p:nvPicPr>
          <p:cNvPr id="8" name="Picture 7" descr="168887236233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1895" y="1833245"/>
            <a:ext cx="6251575" cy="345757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Text Box 2"/>
          <p:cNvSpPr txBox="1"/>
          <p:nvPr/>
        </p:nvSpPr>
        <p:spPr>
          <a:xfrm>
            <a:off x="683895" y="1033780"/>
            <a:ext cx="583628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 </a:t>
            </a:r>
            <a:r>
              <a:rPr lang="zh-CN" altLang="en-US" sz="2000">
                <a:ea typeface="SimSun" charset="0"/>
              </a:rPr>
              <a:t>动态</a:t>
            </a:r>
            <a:r>
              <a:rPr lang="en-US" sz="2000"/>
              <a:t>多发射 —— </a:t>
            </a:r>
            <a:r>
              <a:rPr lang="zh-CN" altLang="en-US" sz="2000">
                <a:ea typeface="SimSun" charset="0"/>
              </a:rPr>
              <a:t>乱序多发射</a:t>
            </a:r>
            <a:r>
              <a:rPr lang="en-US" sz="2000"/>
              <a:t>（Out Of Order）</a:t>
            </a:r>
            <a:endParaRPr lang="en-US" sz="200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310434" y="200148"/>
            <a:ext cx="6210670" cy="726828"/>
          </a:xfrm>
        </p:spPr>
        <p:txBody>
          <a:bodyPr>
            <a:normAutofit/>
          </a:bodyPr>
          <a:p>
            <a:r>
              <a:rPr lang="zh-CN" sz="3200" dirty="0">
                <a:ea typeface="SimSun" charset="0"/>
              </a:rPr>
              <a:t>多发射处理器分类</a:t>
            </a:r>
            <a:endParaRPr lang="zh-CN" sz="3200" dirty="0">
              <a:ea typeface="SimSun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907415" y="1539240"/>
            <a:ext cx="7632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+ </a:t>
            </a:r>
            <a:r>
              <a:rPr lang="zh-CN" altLang="en-US">
                <a:ea typeface="SimSun" charset="0"/>
              </a:rPr>
              <a:t>在一个周期内可以取出多条指令，并并行执行</a:t>
            </a:r>
            <a:endParaRPr lang="zh-CN" altLang="en-US">
              <a:ea typeface="SimSun" charset="0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907415" y="2163445"/>
            <a:ext cx="51638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+ </a:t>
            </a:r>
            <a:r>
              <a:rPr lang="zh-CN" altLang="en-US">
                <a:ea typeface="SimSun" charset="0"/>
              </a:rPr>
              <a:t>并行执行的指令</a:t>
            </a:r>
            <a:r>
              <a:rPr lang="zh-CN" altLang="en-US">
                <a:solidFill>
                  <a:srgbClr val="FF0000"/>
                </a:solidFill>
                <a:ea typeface="SimSun" charset="0"/>
              </a:rPr>
              <a:t>可以</a:t>
            </a:r>
            <a:r>
              <a:rPr lang="zh-CN" altLang="en-US">
                <a:ea typeface="SimSun" charset="0"/>
              </a:rPr>
              <a:t>有依赖关系，会有专门的组件处理</a:t>
            </a:r>
            <a:r>
              <a:rPr lang="en-US" altLang="zh-CN">
                <a:ea typeface="SimSun" charset="0"/>
              </a:rPr>
              <a:t>WAW, WAR</a:t>
            </a:r>
            <a:r>
              <a:rPr lang="zh-CN" altLang="en-US">
                <a:ea typeface="SimSun" charset="0"/>
              </a:rPr>
              <a:t>相关性</a:t>
            </a:r>
            <a:endParaRPr lang="zh-CN" altLang="en-US">
              <a:ea typeface="SimSun" charset="0"/>
            </a:endParaRPr>
          </a:p>
        </p:txBody>
      </p:sp>
      <p:pic>
        <p:nvPicPr>
          <p:cNvPr id="2" name="Picture 1" descr="168887281824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77915" y="1320165"/>
            <a:ext cx="5311775" cy="3191510"/>
          </a:xfrm>
          <a:prstGeom prst="rect">
            <a:avLst/>
          </a:prstGeom>
        </p:spPr>
      </p:pic>
      <p:sp>
        <p:nvSpPr>
          <p:cNvPr id="9" name="Text Box 8"/>
          <p:cNvSpPr txBox="1"/>
          <p:nvPr/>
        </p:nvSpPr>
        <p:spPr>
          <a:xfrm>
            <a:off x="907415" y="3304540"/>
            <a:ext cx="516382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+ </a:t>
            </a:r>
            <a:r>
              <a:rPr lang="zh-CN" altLang="en-US">
                <a:ea typeface="SimSun" charset="0"/>
              </a:rPr>
              <a:t>指令取出时是顺序取出，但是执行时是乱序执行（一条指令后面的指令可能会先执行），最后提交结果时按照原来顺序提交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811530" y="1645285"/>
            <a:ext cx="254000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考虑下面的指令流：</a:t>
            </a:r>
            <a:endParaRPr lang="en-US"/>
          </a:p>
          <a:p>
            <a:endParaRPr lang="en-US"/>
          </a:p>
          <a:p>
            <a:r>
              <a:rPr lang="en-US"/>
              <a:t>1. ld x2, 20(x1)</a:t>
            </a:r>
            <a:endParaRPr lang="en-US"/>
          </a:p>
          <a:p>
            <a:r>
              <a:rPr lang="en-US"/>
              <a:t>2. and x4,x2, x5</a:t>
            </a:r>
            <a:endParaRPr lang="en-US"/>
          </a:p>
          <a:p>
            <a:r>
              <a:rPr lang="en-US">
                <a:solidFill>
                  <a:srgbClr val="FF0000"/>
                </a:solidFill>
              </a:rPr>
              <a:t>3. beq x2, x0, -30</a:t>
            </a:r>
            <a:endParaRPr lang="en-US">
              <a:solidFill>
                <a:srgbClr val="FF0000"/>
              </a:solidFill>
            </a:endParaRPr>
          </a:p>
          <a:p>
            <a:r>
              <a:rPr lang="en-US"/>
              <a:t>4. add x3, x2,x2</a:t>
            </a:r>
            <a:endParaRPr lang="en-US"/>
          </a:p>
          <a:p>
            <a:r>
              <a:rPr lang="en-US"/>
              <a:t>5. sub x2,x5, x4</a:t>
            </a:r>
            <a:endParaRPr lang="en-US"/>
          </a:p>
        </p:txBody>
      </p:sp>
      <p:pic>
        <p:nvPicPr>
          <p:cNvPr id="3" name="Picture 2" descr="16888721645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12640" y="1266825"/>
            <a:ext cx="6553200" cy="4324350"/>
          </a:xfrm>
          <a:prstGeom prst="rect">
            <a:avLst/>
          </a:prstGeom>
        </p:spPr>
      </p:pic>
      <p:sp>
        <p:nvSpPr>
          <p:cNvPr id="4" name="Text Box 3"/>
          <p:cNvSpPr txBox="1"/>
          <p:nvPr/>
        </p:nvSpPr>
        <p:spPr>
          <a:xfrm>
            <a:off x="4834890" y="3601085"/>
            <a:ext cx="1701800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600">
                <a:solidFill>
                  <a:srgbClr val="FF0000"/>
                </a:solidFill>
                <a:sym typeface="+mn-ea"/>
              </a:rPr>
              <a:t>beq x2, x0, -30</a:t>
            </a:r>
            <a:endParaRPr lang="en-US" sz="1600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8538845" y="4154170"/>
            <a:ext cx="344170" cy="151574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6" name="Text Box 5"/>
          <p:cNvSpPr txBox="1"/>
          <p:nvPr/>
        </p:nvSpPr>
        <p:spPr>
          <a:xfrm>
            <a:off x="7769225" y="5775325"/>
            <a:ext cx="34480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ea typeface="SimSun" charset="0"/>
                <a:sym typeface="+mn-ea"/>
              </a:rPr>
              <a:t>这两级</a:t>
            </a:r>
            <a:r>
              <a:rPr lang="en-US" altLang="zh-CN">
                <a:solidFill>
                  <a:srgbClr val="FF0000"/>
                </a:solidFill>
                <a:ea typeface="SimSun" charset="0"/>
                <a:sym typeface="+mn-ea"/>
              </a:rPr>
              <a:t>pipeline </a:t>
            </a:r>
            <a:r>
              <a:rPr lang="zh-CN" altLang="en-US">
                <a:solidFill>
                  <a:srgbClr val="FF0000"/>
                </a:solidFill>
                <a:ea typeface="SimSun" charset="0"/>
                <a:sym typeface="+mn-ea"/>
              </a:rPr>
              <a:t>寄存器需要清除</a:t>
            </a:r>
            <a:endParaRPr lang="en-US" altLang="zh-CN">
              <a:solidFill>
                <a:srgbClr val="FF0000"/>
              </a:solidFill>
              <a:ea typeface="SimSun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502285" y="4389120"/>
            <a:ext cx="392684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+ 分支指令未发生跳转时，万事大吉，流水线不会停顿</a:t>
            </a:r>
            <a:endParaRPr lang="en-US"/>
          </a:p>
          <a:p>
            <a:endParaRPr lang="en-US"/>
          </a:p>
          <a:p>
            <a:r>
              <a:rPr lang="en-US"/>
              <a:t>+ 当分支指令发生跳转时，流水线中</a:t>
            </a:r>
            <a:r>
              <a:rPr lang="en-US" b="1"/>
              <a:t>EX阶段之前的指令需要被抹除</a:t>
            </a:r>
            <a:r>
              <a:rPr lang="en-US"/>
              <a:t>。之后需要重填流水线，造成性能损失。</a:t>
            </a:r>
            <a:endParaRPr 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10515" y="200025"/>
            <a:ext cx="7458710" cy="727075"/>
          </a:xfrm>
        </p:spPr>
        <p:txBody>
          <a:bodyPr>
            <a:normAutofit/>
          </a:bodyPr>
          <a:p>
            <a:r>
              <a:rPr lang="zh-CN" sz="3200" dirty="0">
                <a:ea typeface="SimSun" charset="0"/>
              </a:rPr>
              <a:t>超标量处理器的标配</a:t>
            </a:r>
            <a:r>
              <a:rPr lang="en-US" altLang="zh-CN" sz="3200" dirty="0">
                <a:ea typeface="SimSun" charset="0"/>
              </a:rPr>
              <a:t>——</a:t>
            </a:r>
            <a:r>
              <a:rPr lang="zh-CN" altLang="en-US" sz="3200" dirty="0">
                <a:ea typeface="SimSun" charset="0"/>
              </a:rPr>
              <a:t>分支预测器件</a:t>
            </a:r>
            <a:endParaRPr lang="zh-CN" altLang="en-US" sz="3200" dirty="0">
              <a:ea typeface="SimSun" charset="0"/>
            </a:endParaRPr>
          </a:p>
        </p:txBody>
      </p:sp>
      <p:sp>
        <p:nvSpPr>
          <p:cNvPr id="11" name="标题 1"/>
          <p:cNvSpPr>
            <a:spLocks noGrp="1"/>
          </p:cNvSpPr>
          <p:nvPr/>
        </p:nvSpPr>
        <p:spPr>
          <a:xfrm>
            <a:off x="502285" y="927100"/>
            <a:ext cx="3274060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2000" dirty="0">
                <a:solidFill>
                  <a:srgbClr val="FF0000"/>
                </a:solidFill>
                <a:ea typeface="SimSun" charset="0"/>
              </a:rPr>
              <a:t>分支预测再探：</a:t>
            </a:r>
            <a:endParaRPr lang="zh-CN" sz="2000" dirty="0">
              <a:solidFill>
                <a:srgbClr val="FF0000"/>
              </a:solidFill>
              <a:ea typeface="SimSun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99720" y="200025"/>
            <a:ext cx="7458710" cy="727075"/>
          </a:xfrm>
        </p:spPr>
        <p:txBody>
          <a:bodyPr>
            <a:normAutofit/>
          </a:bodyPr>
          <a:p>
            <a:r>
              <a:rPr lang="zh-CN" sz="3200" dirty="0">
                <a:ea typeface="SimSun" charset="0"/>
              </a:rPr>
              <a:t>超标量处理器的标配</a:t>
            </a:r>
            <a:r>
              <a:rPr lang="en-US" altLang="zh-CN" sz="3200" dirty="0">
                <a:ea typeface="SimSun" charset="0"/>
              </a:rPr>
              <a:t>——</a:t>
            </a:r>
            <a:r>
              <a:rPr lang="zh-CN" altLang="en-US" sz="3200" dirty="0">
                <a:ea typeface="SimSun" charset="0"/>
              </a:rPr>
              <a:t>分支预测器件</a:t>
            </a:r>
            <a:endParaRPr lang="zh-CN" altLang="en-US" sz="3200" dirty="0">
              <a:ea typeface="SimSun" charset="0"/>
            </a:endParaRPr>
          </a:p>
        </p:txBody>
      </p:sp>
      <p:sp>
        <p:nvSpPr>
          <p:cNvPr id="11" name="标题 1"/>
          <p:cNvSpPr>
            <a:spLocks noGrp="1"/>
          </p:cNvSpPr>
          <p:nvPr/>
        </p:nvSpPr>
        <p:spPr>
          <a:xfrm>
            <a:off x="502285" y="927100"/>
            <a:ext cx="3274060" cy="727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sz="2000" dirty="0">
                <a:solidFill>
                  <a:srgbClr val="FF0000"/>
                </a:solidFill>
                <a:ea typeface="SimSun" charset="0"/>
              </a:rPr>
              <a:t>两位饱和预测器：</a:t>
            </a:r>
            <a:endParaRPr lang="zh-CN" sz="2000" dirty="0">
              <a:solidFill>
                <a:srgbClr val="FF0000"/>
              </a:solidFill>
              <a:ea typeface="SimSun" charset="0"/>
            </a:endParaRPr>
          </a:p>
        </p:txBody>
      </p:sp>
      <p:pic>
        <p:nvPicPr>
          <p:cNvPr id="8" name="Picture 7" descr="166202376446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8495" y="1081405"/>
            <a:ext cx="6029325" cy="1704975"/>
          </a:xfrm>
          <a:prstGeom prst="rect">
            <a:avLst/>
          </a:prstGeom>
        </p:spPr>
      </p:pic>
      <p:sp>
        <p:nvSpPr>
          <p:cNvPr id="10" name="Text Box 9"/>
          <p:cNvSpPr txBox="1"/>
          <p:nvPr/>
        </p:nvSpPr>
        <p:spPr>
          <a:xfrm>
            <a:off x="1313815" y="4328795"/>
            <a:ext cx="919099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+ 对于一些循环，两位饱和预测器的工作方式：</a:t>
            </a:r>
            <a:endParaRPr lang="en-US"/>
          </a:p>
          <a:p>
            <a:endParaRPr lang="en-US"/>
          </a:p>
          <a:p>
            <a:r>
              <a:rPr lang="en-US"/>
              <a:t>    + 假设Branch的执行情况：</a:t>
            </a:r>
            <a:r>
              <a:rPr lang="en-US">
                <a:solidFill>
                  <a:srgbClr val="FF0000"/>
                </a:solidFill>
              </a:rPr>
              <a:t>TTTTTTTN,</a:t>
            </a:r>
            <a:r>
              <a:rPr lang="en-US"/>
              <a:t> 则多次跳转后预测其就进入饱和状态，之后也能预测为T，只有最后一次预测失败。</a:t>
            </a:r>
            <a:endParaRPr lang="en-US"/>
          </a:p>
          <a:p>
            <a:endParaRPr lang="en-US"/>
          </a:p>
          <a:p>
            <a:r>
              <a:rPr lang="en-US"/>
              <a:t>+ 状态机在饱和时需要连续两次预测失败才会改变预测结果，相当于一个**去抖**电路</a:t>
            </a:r>
            <a:endParaRPr lang="en-US"/>
          </a:p>
        </p:txBody>
      </p:sp>
      <p:sp>
        <p:nvSpPr>
          <p:cNvPr id="12" name="Text Box 11"/>
          <p:cNvSpPr txBox="1"/>
          <p:nvPr/>
        </p:nvSpPr>
        <p:spPr>
          <a:xfrm>
            <a:off x="1536065" y="3096895"/>
            <a:ext cx="2052320" cy="9220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olidFill>
                  <a:srgbClr val="FF0000"/>
                </a:solidFill>
                <a:sym typeface="+mn-ea"/>
              </a:rPr>
              <a:t>for(i=0;i &lt;8;i++){</a:t>
            </a:r>
            <a:endParaRPr lang="en-US">
              <a:solidFill>
                <a:srgbClr val="FF0000"/>
              </a:solidFill>
              <a:sym typeface="+mn-ea"/>
            </a:endParaRPr>
          </a:p>
          <a:p>
            <a:r>
              <a:rPr lang="en-US">
                <a:solidFill>
                  <a:srgbClr val="FF0000"/>
                </a:solidFill>
                <a:sym typeface="+mn-ea"/>
              </a:rPr>
              <a:t>  </a:t>
            </a:r>
            <a:r>
              <a:rPr lang="en-US">
                <a:solidFill>
                  <a:srgbClr val="FF0000"/>
                </a:solidFill>
              </a:rPr>
              <a:t>...</a:t>
            </a:r>
            <a:endParaRPr lang="en-US">
              <a:solidFill>
                <a:srgbClr val="FF0000"/>
              </a:solidFill>
            </a:endParaRPr>
          </a:p>
          <a:p>
            <a:r>
              <a:rPr lang="en-US">
                <a:solidFill>
                  <a:srgbClr val="FF0000"/>
                </a:solidFill>
              </a:rPr>
              <a:t>}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639820" y="3395345"/>
            <a:ext cx="1804670" cy="1452880"/>
          </a:xfrm>
          <a:custGeom>
            <a:avLst/>
            <a:gdLst>
              <a:gd name="connisteX0" fmla="*/ 1804670 w 1804670"/>
              <a:gd name="connsiteY0" fmla="*/ 1665605 h 1665605"/>
              <a:gd name="connisteX1" fmla="*/ 1762125 w 1804670"/>
              <a:gd name="connsiteY1" fmla="*/ 1590675 h 1665605"/>
              <a:gd name="connisteX2" fmla="*/ 1729740 w 1804670"/>
              <a:gd name="connsiteY2" fmla="*/ 1526540 h 1665605"/>
              <a:gd name="connisteX3" fmla="*/ 1687195 w 1804670"/>
              <a:gd name="connsiteY3" fmla="*/ 1441450 h 1665605"/>
              <a:gd name="connisteX4" fmla="*/ 1644650 w 1804670"/>
              <a:gd name="connsiteY4" fmla="*/ 1366520 h 1665605"/>
              <a:gd name="connisteX5" fmla="*/ 1580515 w 1804670"/>
              <a:gd name="connsiteY5" fmla="*/ 1259840 h 1665605"/>
              <a:gd name="connisteX6" fmla="*/ 1548130 w 1804670"/>
              <a:gd name="connsiteY6" fmla="*/ 1195705 h 1665605"/>
              <a:gd name="connisteX7" fmla="*/ 1494790 w 1804670"/>
              <a:gd name="connsiteY7" fmla="*/ 1110615 h 1665605"/>
              <a:gd name="connisteX8" fmla="*/ 1463040 w 1804670"/>
              <a:gd name="connsiteY8" fmla="*/ 1046480 h 1665605"/>
              <a:gd name="connisteX9" fmla="*/ 1430655 w 1804670"/>
              <a:gd name="connsiteY9" fmla="*/ 982345 h 1665605"/>
              <a:gd name="connisteX10" fmla="*/ 1377315 w 1804670"/>
              <a:gd name="connsiteY10" fmla="*/ 907415 h 1665605"/>
              <a:gd name="connisteX11" fmla="*/ 1323975 w 1804670"/>
              <a:gd name="connsiteY11" fmla="*/ 843280 h 1665605"/>
              <a:gd name="connisteX12" fmla="*/ 1228090 w 1804670"/>
              <a:gd name="connsiteY12" fmla="*/ 768985 h 1665605"/>
              <a:gd name="connisteX13" fmla="*/ 1174750 w 1804670"/>
              <a:gd name="connsiteY13" fmla="*/ 704850 h 1665605"/>
              <a:gd name="connisteX14" fmla="*/ 1110615 w 1804670"/>
              <a:gd name="connsiteY14" fmla="*/ 662305 h 1665605"/>
              <a:gd name="connisteX15" fmla="*/ 1046480 w 1804670"/>
              <a:gd name="connsiteY15" fmla="*/ 598170 h 1665605"/>
              <a:gd name="connisteX16" fmla="*/ 982345 w 1804670"/>
              <a:gd name="connsiteY16" fmla="*/ 565785 h 1665605"/>
              <a:gd name="connisteX17" fmla="*/ 908050 w 1804670"/>
              <a:gd name="connsiteY17" fmla="*/ 501650 h 1665605"/>
              <a:gd name="connisteX18" fmla="*/ 843915 w 1804670"/>
              <a:gd name="connsiteY18" fmla="*/ 459105 h 1665605"/>
              <a:gd name="connisteX19" fmla="*/ 768985 w 1804670"/>
              <a:gd name="connsiteY19" fmla="*/ 384810 h 1665605"/>
              <a:gd name="connisteX20" fmla="*/ 704850 w 1804670"/>
              <a:gd name="connsiteY20" fmla="*/ 341630 h 1665605"/>
              <a:gd name="connisteX21" fmla="*/ 608965 w 1804670"/>
              <a:gd name="connsiteY21" fmla="*/ 288290 h 1665605"/>
              <a:gd name="connisteX22" fmla="*/ 534035 w 1804670"/>
              <a:gd name="connsiteY22" fmla="*/ 234950 h 1665605"/>
              <a:gd name="connisteX23" fmla="*/ 469900 w 1804670"/>
              <a:gd name="connsiteY23" fmla="*/ 192405 h 1665605"/>
              <a:gd name="connisteX24" fmla="*/ 405765 w 1804670"/>
              <a:gd name="connsiteY24" fmla="*/ 149860 h 1665605"/>
              <a:gd name="connisteX25" fmla="*/ 320675 w 1804670"/>
              <a:gd name="connsiteY25" fmla="*/ 117475 h 1665605"/>
              <a:gd name="connisteX26" fmla="*/ 256540 w 1804670"/>
              <a:gd name="connsiteY26" fmla="*/ 85725 h 1665605"/>
              <a:gd name="connisteX27" fmla="*/ 192405 w 1804670"/>
              <a:gd name="connsiteY27" fmla="*/ 53340 h 1665605"/>
              <a:gd name="connisteX28" fmla="*/ 128270 w 1804670"/>
              <a:gd name="connsiteY28" fmla="*/ 43180 h 1665605"/>
              <a:gd name="connisteX29" fmla="*/ 64135 w 1804670"/>
              <a:gd name="connsiteY29" fmla="*/ 10795 h 1665605"/>
              <a:gd name="connisteX30" fmla="*/ 0 w 1804670"/>
              <a:gd name="connsiteY30" fmla="*/ 0 h 16656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  <a:cxn ang="0">
                <a:pos x="connisteX6" y="connsiteY6"/>
              </a:cxn>
              <a:cxn ang="0">
                <a:pos x="connisteX7" y="connsiteY7"/>
              </a:cxn>
              <a:cxn ang="0">
                <a:pos x="connisteX8" y="connsiteY8"/>
              </a:cxn>
              <a:cxn ang="0">
                <a:pos x="connisteX9" y="connsiteY9"/>
              </a:cxn>
              <a:cxn ang="0">
                <a:pos x="connisteX10" y="connsiteY10"/>
              </a:cxn>
              <a:cxn ang="0">
                <a:pos x="connisteX11" y="connsiteY11"/>
              </a:cxn>
              <a:cxn ang="0">
                <a:pos x="connisteX12" y="connsiteY12"/>
              </a:cxn>
              <a:cxn ang="0">
                <a:pos x="connisteX13" y="connsiteY13"/>
              </a:cxn>
              <a:cxn ang="0">
                <a:pos x="connisteX14" y="connsiteY14"/>
              </a:cxn>
              <a:cxn ang="0">
                <a:pos x="connisteX15" y="connsiteY15"/>
              </a:cxn>
              <a:cxn ang="0">
                <a:pos x="connisteX16" y="connsiteY16"/>
              </a:cxn>
              <a:cxn ang="0">
                <a:pos x="connisteX17" y="connsiteY17"/>
              </a:cxn>
              <a:cxn ang="0">
                <a:pos x="connisteX18" y="connsiteY18"/>
              </a:cxn>
              <a:cxn ang="0">
                <a:pos x="connisteX19" y="connsiteY19"/>
              </a:cxn>
              <a:cxn ang="0">
                <a:pos x="connisteX20" y="connsiteY20"/>
              </a:cxn>
              <a:cxn ang="0">
                <a:pos x="connisteX21" y="connsiteY21"/>
              </a:cxn>
              <a:cxn ang="0">
                <a:pos x="connisteX22" y="connsiteY22"/>
              </a:cxn>
              <a:cxn ang="0">
                <a:pos x="connisteX23" y="connsiteY23"/>
              </a:cxn>
              <a:cxn ang="0">
                <a:pos x="connisteX24" y="connsiteY24"/>
              </a:cxn>
              <a:cxn ang="0">
                <a:pos x="connisteX25" y="connsiteY25"/>
              </a:cxn>
              <a:cxn ang="0">
                <a:pos x="connisteX26" y="connsiteY26"/>
              </a:cxn>
              <a:cxn ang="0">
                <a:pos x="connisteX27" y="connsiteY27"/>
              </a:cxn>
              <a:cxn ang="0">
                <a:pos x="connisteX28" y="connsiteY28"/>
              </a:cxn>
              <a:cxn ang="0">
                <a:pos x="connisteX29" y="connsiteY29"/>
              </a:cxn>
              <a:cxn ang="0">
                <a:pos x="connisteX30" y="connsiteY30"/>
              </a:cxn>
            </a:cxnLst>
            <a:rect l="l" t="t" r="r" b="b"/>
            <a:pathLst>
              <a:path w="1804670" h="1665605">
                <a:moveTo>
                  <a:pt x="1804670" y="1665605"/>
                </a:moveTo>
                <a:cubicBezTo>
                  <a:pt x="1797050" y="1651635"/>
                  <a:pt x="1777365" y="1618615"/>
                  <a:pt x="1762125" y="1590675"/>
                </a:cubicBezTo>
                <a:cubicBezTo>
                  <a:pt x="1746885" y="1562735"/>
                  <a:pt x="1744980" y="1556385"/>
                  <a:pt x="1729740" y="1526540"/>
                </a:cubicBezTo>
                <a:cubicBezTo>
                  <a:pt x="1714500" y="1496695"/>
                  <a:pt x="1704340" y="1473200"/>
                  <a:pt x="1687195" y="1441450"/>
                </a:cubicBezTo>
                <a:cubicBezTo>
                  <a:pt x="1670050" y="1409700"/>
                  <a:pt x="1666240" y="1402715"/>
                  <a:pt x="1644650" y="1366520"/>
                </a:cubicBezTo>
                <a:cubicBezTo>
                  <a:pt x="1623060" y="1330325"/>
                  <a:pt x="1599565" y="1294130"/>
                  <a:pt x="1580515" y="1259840"/>
                </a:cubicBezTo>
                <a:cubicBezTo>
                  <a:pt x="1561465" y="1225550"/>
                  <a:pt x="1565275" y="1225550"/>
                  <a:pt x="1548130" y="1195705"/>
                </a:cubicBezTo>
                <a:cubicBezTo>
                  <a:pt x="1530985" y="1165860"/>
                  <a:pt x="1511935" y="1140460"/>
                  <a:pt x="1494790" y="1110615"/>
                </a:cubicBezTo>
                <a:cubicBezTo>
                  <a:pt x="1477645" y="1080770"/>
                  <a:pt x="1475740" y="1071880"/>
                  <a:pt x="1463040" y="1046480"/>
                </a:cubicBezTo>
                <a:cubicBezTo>
                  <a:pt x="1450340" y="1021080"/>
                  <a:pt x="1447800" y="1010285"/>
                  <a:pt x="1430655" y="982345"/>
                </a:cubicBezTo>
                <a:cubicBezTo>
                  <a:pt x="1413510" y="954405"/>
                  <a:pt x="1398905" y="935355"/>
                  <a:pt x="1377315" y="907415"/>
                </a:cubicBezTo>
                <a:cubicBezTo>
                  <a:pt x="1355725" y="879475"/>
                  <a:pt x="1353820" y="871220"/>
                  <a:pt x="1323975" y="843280"/>
                </a:cubicBezTo>
                <a:cubicBezTo>
                  <a:pt x="1294130" y="815340"/>
                  <a:pt x="1257935" y="796925"/>
                  <a:pt x="1228090" y="768985"/>
                </a:cubicBezTo>
                <a:cubicBezTo>
                  <a:pt x="1198245" y="741045"/>
                  <a:pt x="1198245" y="726440"/>
                  <a:pt x="1174750" y="704850"/>
                </a:cubicBezTo>
                <a:cubicBezTo>
                  <a:pt x="1151255" y="683260"/>
                  <a:pt x="1136015" y="683895"/>
                  <a:pt x="1110615" y="662305"/>
                </a:cubicBezTo>
                <a:cubicBezTo>
                  <a:pt x="1085215" y="640715"/>
                  <a:pt x="1071880" y="617220"/>
                  <a:pt x="1046480" y="598170"/>
                </a:cubicBezTo>
                <a:cubicBezTo>
                  <a:pt x="1021080" y="579120"/>
                  <a:pt x="1010285" y="584835"/>
                  <a:pt x="982345" y="565785"/>
                </a:cubicBezTo>
                <a:cubicBezTo>
                  <a:pt x="954405" y="546735"/>
                  <a:pt x="935990" y="523240"/>
                  <a:pt x="908050" y="501650"/>
                </a:cubicBezTo>
                <a:cubicBezTo>
                  <a:pt x="880110" y="480060"/>
                  <a:pt x="871855" y="482600"/>
                  <a:pt x="843915" y="459105"/>
                </a:cubicBezTo>
                <a:cubicBezTo>
                  <a:pt x="815975" y="435610"/>
                  <a:pt x="796925" y="408305"/>
                  <a:pt x="768985" y="384810"/>
                </a:cubicBezTo>
                <a:cubicBezTo>
                  <a:pt x="741045" y="361315"/>
                  <a:pt x="736600" y="360680"/>
                  <a:pt x="704850" y="341630"/>
                </a:cubicBezTo>
                <a:cubicBezTo>
                  <a:pt x="673100" y="322580"/>
                  <a:pt x="643255" y="309880"/>
                  <a:pt x="608965" y="288290"/>
                </a:cubicBezTo>
                <a:cubicBezTo>
                  <a:pt x="574675" y="266700"/>
                  <a:pt x="561975" y="254000"/>
                  <a:pt x="534035" y="234950"/>
                </a:cubicBezTo>
                <a:cubicBezTo>
                  <a:pt x="506095" y="215900"/>
                  <a:pt x="495300" y="209550"/>
                  <a:pt x="469900" y="192405"/>
                </a:cubicBezTo>
                <a:cubicBezTo>
                  <a:pt x="444500" y="175260"/>
                  <a:pt x="435610" y="165100"/>
                  <a:pt x="405765" y="149860"/>
                </a:cubicBezTo>
                <a:cubicBezTo>
                  <a:pt x="375920" y="134620"/>
                  <a:pt x="350520" y="130175"/>
                  <a:pt x="320675" y="117475"/>
                </a:cubicBezTo>
                <a:cubicBezTo>
                  <a:pt x="290830" y="104775"/>
                  <a:pt x="281940" y="98425"/>
                  <a:pt x="256540" y="85725"/>
                </a:cubicBezTo>
                <a:cubicBezTo>
                  <a:pt x="231140" y="73025"/>
                  <a:pt x="217805" y="61595"/>
                  <a:pt x="192405" y="53340"/>
                </a:cubicBezTo>
                <a:cubicBezTo>
                  <a:pt x="167005" y="45085"/>
                  <a:pt x="153670" y="51435"/>
                  <a:pt x="128270" y="43180"/>
                </a:cubicBezTo>
                <a:cubicBezTo>
                  <a:pt x="102870" y="34925"/>
                  <a:pt x="89535" y="19685"/>
                  <a:pt x="64135" y="10795"/>
                </a:cubicBezTo>
                <a:cubicBezTo>
                  <a:pt x="38735" y="1905"/>
                  <a:pt x="11430" y="1270"/>
                  <a:pt x="0" y="0"/>
                </a:cubicBezTo>
              </a:path>
            </a:pathLst>
          </a:custGeom>
          <a:noFill/>
          <a:ln w="15875">
            <a:solidFill>
              <a:srgbClr val="FF0000"/>
            </a:solidFill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1302385" y="1591945"/>
            <a:ext cx="83896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FF0000"/>
                </a:solidFill>
              </a:rPr>
              <a:t>每一个PC都会对应一个两位饱和计数器</a:t>
            </a:r>
            <a:r>
              <a:rPr lang="en-US"/>
              <a:t>, 但是这样对于32位的PC长度来说, 全部分配一个显然是不现实的, 因此通常用</a:t>
            </a:r>
            <a:r>
              <a:rPr lang="en-US">
                <a:solidFill>
                  <a:srgbClr val="FF0000"/>
                </a:solidFill>
              </a:rPr>
              <a:t>PHT(Page History Table)</a:t>
            </a:r>
            <a:r>
              <a:rPr lang="en-US"/>
              <a:t>, 如下图:</a:t>
            </a:r>
            <a:endParaRPr lang="en-US"/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99720" y="200025"/>
            <a:ext cx="7458710" cy="727075"/>
          </a:xfrm>
        </p:spPr>
        <p:txBody>
          <a:bodyPr>
            <a:normAutofit/>
          </a:bodyPr>
          <a:p>
            <a:r>
              <a:rPr lang="zh-CN" sz="3200" dirty="0">
                <a:ea typeface="SimSun" charset="0"/>
              </a:rPr>
              <a:t>超标量处理器的标配</a:t>
            </a:r>
            <a:r>
              <a:rPr lang="en-US" altLang="zh-CN" sz="3200" dirty="0">
                <a:ea typeface="SimSun" charset="0"/>
              </a:rPr>
              <a:t>——</a:t>
            </a:r>
            <a:r>
              <a:rPr lang="zh-CN" altLang="en-US" sz="3200" dirty="0">
                <a:ea typeface="SimSun" charset="0"/>
              </a:rPr>
              <a:t>分支预测器件</a:t>
            </a:r>
            <a:endParaRPr lang="zh-CN" altLang="en-US" sz="3200" dirty="0">
              <a:ea typeface="SimSun" charset="0"/>
            </a:endParaRPr>
          </a:p>
        </p:txBody>
      </p:sp>
      <p:pic>
        <p:nvPicPr>
          <p:cNvPr id="3" name="Picture 2" descr="166202395056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9970" y="2474595"/>
            <a:ext cx="6529705" cy="347091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ext Box 1"/>
          <p:cNvSpPr txBox="1"/>
          <p:nvPr/>
        </p:nvSpPr>
        <p:spPr>
          <a:xfrm>
            <a:off x="299720" y="1026160"/>
            <a:ext cx="83896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FF0000"/>
                </a:solidFill>
              </a:rPr>
              <a:t>上面的预测器无法处理有些</a:t>
            </a:r>
            <a:r>
              <a:rPr lang="zh-CN" altLang="en-US">
                <a:solidFill>
                  <a:srgbClr val="FF0000"/>
                </a:solidFill>
                <a:ea typeface="SimSun" charset="0"/>
              </a:rPr>
              <a:t>频繁跳转</a:t>
            </a:r>
            <a:r>
              <a:rPr lang="en-US">
                <a:solidFill>
                  <a:srgbClr val="FF0000"/>
                </a:solidFill>
              </a:rPr>
              <a:t>的Branch情况：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99720" y="200025"/>
            <a:ext cx="7458710" cy="727075"/>
          </a:xfrm>
        </p:spPr>
        <p:txBody>
          <a:bodyPr>
            <a:normAutofit/>
          </a:bodyPr>
          <a:p>
            <a:r>
              <a:rPr lang="zh-CN" sz="3200" dirty="0">
                <a:ea typeface="SimSun" charset="0"/>
              </a:rPr>
              <a:t>超标量处理器的标配</a:t>
            </a:r>
            <a:r>
              <a:rPr lang="en-US" altLang="zh-CN" sz="3200" dirty="0">
                <a:ea typeface="SimSun" charset="0"/>
              </a:rPr>
              <a:t>——</a:t>
            </a:r>
            <a:r>
              <a:rPr lang="zh-CN" altLang="en-US" sz="3200" dirty="0">
                <a:ea typeface="SimSun" charset="0"/>
              </a:rPr>
              <a:t>分支预测器件</a:t>
            </a:r>
            <a:endParaRPr lang="zh-CN" altLang="en-US" sz="3200" dirty="0">
              <a:ea typeface="SimSun" charset="0"/>
            </a:endParaRPr>
          </a:p>
        </p:txBody>
      </p:sp>
      <p:pic>
        <p:nvPicPr>
          <p:cNvPr id="4" name="Picture 3" descr="16620262175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9720" y="1564005"/>
            <a:ext cx="6385560" cy="239585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1648460" y="3075305"/>
            <a:ext cx="3416300" cy="24638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pic>
        <p:nvPicPr>
          <p:cNvPr id="6" name="Picture 5" descr="166202657089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575" y="1026160"/>
            <a:ext cx="5686425" cy="3914775"/>
          </a:xfrm>
          <a:prstGeom prst="rect">
            <a:avLst/>
          </a:prstGeom>
        </p:spPr>
      </p:pic>
      <p:sp>
        <p:nvSpPr>
          <p:cNvPr id="7" name="Right Arrow 6"/>
          <p:cNvSpPr/>
          <p:nvPr/>
        </p:nvSpPr>
        <p:spPr>
          <a:xfrm>
            <a:off x="6223635" y="2264410"/>
            <a:ext cx="929005" cy="39497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8" name="Text Box 7"/>
          <p:cNvSpPr txBox="1"/>
          <p:nvPr/>
        </p:nvSpPr>
        <p:spPr>
          <a:xfrm>
            <a:off x="6685280" y="927100"/>
            <a:ext cx="288099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>
                <a:solidFill>
                  <a:srgbClr val="FF0000"/>
                </a:solidFill>
              </a:rPr>
              <a:t>自适应的两级分支预测</a:t>
            </a:r>
            <a:r>
              <a:rPr lang="zh-CN" altLang="en-US">
                <a:solidFill>
                  <a:srgbClr val="FF0000"/>
                </a:solidFill>
                <a:ea typeface="SimSun" charset="0"/>
              </a:rPr>
              <a:t>器</a:t>
            </a:r>
            <a:endParaRPr lang="zh-CN" altLang="en-US">
              <a:solidFill>
                <a:srgbClr val="FF0000"/>
              </a:solidFill>
              <a:ea typeface="SimSun" charset="0"/>
            </a:endParaRPr>
          </a:p>
        </p:txBody>
      </p:sp>
      <p:sp>
        <p:nvSpPr>
          <p:cNvPr id="10" name="Text Box 9"/>
          <p:cNvSpPr txBox="1"/>
          <p:nvPr/>
        </p:nvSpPr>
        <p:spPr>
          <a:xfrm>
            <a:off x="363220" y="5002530"/>
            <a:ext cx="11249660" cy="1753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假设BHR位宽为2, 对应一个4个表项的PHT, 假设分支序列是T - N - T - N - T ...</a:t>
            </a:r>
            <a:endParaRPr lang="en-US"/>
          </a:p>
          <a:p>
            <a:r>
              <a:rPr lang="en-US"/>
              <a:t>   + BHR是一个移位寄存器, 所以相当于2位的寄存器在一个101010...的序列上滑动， 寄存器的值要么是10， 要么是01</a:t>
            </a:r>
            <a:endParaRPr lang="en-US"/>
          </a:p>
          <a:p>
            <a:r>
              <a:rPr lang="en-US"/>
              <a:t>   + 当BHR是10时，下一次进来的一定是1，也就是一定是跳转，10寻址PHT的第三个表项，当分支结果计算出来之后会更新这个表项，则之后再遇到BHR是10的情况，去PHT中获取历史预测结果就可以得到预测为跳转的结果了。 同理BHR是01是处理过程也是类似的。</a:t>
            </a:r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9952380" cy="726828"/>
          </a:xfrm>
        </p:spPr>
        <p:txBody>
          <a:bodyPr>
            <a:normAutofit/>
          </a:bodyPr>
          <a:lstStyle/>
          <a:p>
            <a:r>
              <a:rPr lang="zh-CN" altLang="en-US" sz="3200" dirty="0"/>
              <a:t>什么是 </a:t>
            </a:r>
            <a:r>
              <a:rPr lang="en-US" altLang="zh-CN" sz="3200" dirty="0"/>
              <a:t>ISA </a:t>
            </a:r>
            <a:r>
              <a:rPr lang="zh-CN" altLang="en-US" sz="3200" dirty="0"/>
              <a:t>（</a:t>
            </a:r>
            <a:r>
              <a:rPr lang="en-US" altLang="zh-CN" sz="3200" dirty="0"/>
              <a:t>Instruction Set Architecture</a:t>
            </a:r>
            <a:r>
              <a:rPr lang="zh-CN" altLang="en-US" sz="3200" dirty="0"/>
              <a:t>）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9809" y="1314546"/>
            <a:ext cx="9952381" cy="449523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99720" y="200025"/>
            <a:ext cx="7458710" cy="727075"/>
          </a:xfrm>
        </p:spPr>
        <p:txBody>
          <a:bodyPr>
            <a:normAutofit/>
          </a:bodyPr>
          <a:p>
            <a:r>
              <a:rPr sz="3200" dirty="0">
                <a:ea typeface="SimSun" charset="0"/>
              </a:rPr>
              <a:t>超标量处理器组件——寄存器重命名</a:t>
            </a:r>
            <a:endParaRPr sz="3200" dirty="0">
              <a:ea typeface="SimSun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512445" y="1134110"/>
            <a:ext cx="113582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+ **</a:t>
            </a:r>
            <a:r>
              <a:rPr lang="en-US">
                <a:solidFill>
                  <a:srgbClr val="FF0000"/>
                </a:solidFill>
              </a:rPr>
              <a:t>只有RAW是真相关性</a:t>
            </a:r>
            <a:r>
              <a:rPr lang="en-US"/>
              <a:t>**。WAW是先写A再写A，可以通过重命名让两条指令先写到不同的寄存器；WAR是先读A后写A，可以通过重命名让写指令写到另一个寄存器，就不会对读产生干扰。而先写A后读A，读指令必须读到新写进去的值，所以只有RAW才是真的数据相关。</a:t>
            </a:r>
            <a:endParaRPr lang="en-US"/>
          </a:p>
        </p:txBody>
      </p:sp>
      <p:pic>
        <p:nvPicPr>
          <p:cNvPr id="5" name="Picture 4" descr="166096517734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0075" y="2343785"/>
            <a:ext cx="5494655" cy="269113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512445" y="5170805"/>
            <a:ext cx="1131506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+ 指令集定义的寄存器为**</a:t>
            </a:r>
            <a:r>
              <a:rPr lang="en-US" b="1"/>
              <a:t>逻辑寄存器</a:t>
            </a:r>
            <a:r>
              <a:rPr lang="en-US"/>
              <a:t>（Logical Register 或 Architecture Register）**。</a:t>
            </a:r>
            <a:endParaRPr lang="en-US"/>
          </a:p>
          <a:p>
            <a:r>
              <a:rPr lang="en-US"/>
              <a:t>+ 处理器内部实际存在的寄存器为**</a:t>
            </a:r>
            <a:r>
              <a:rPr lang="en-US" b="1"/>
              <a:t>物理寄存器</a:t>
            </a:r>
            <a:r>
              <a:rPr lang="en-US"/>
              <a:t>（Physical Register）**。</a:t>
            </a:r>
            <a:endParaRPr lang="en-US"/>
          </a:p>
          <a:p>
            <a:r>
              <a:rPr lang="en-US"/>
              <a:t>+ 将逻辑寄存器映射到物理寄存器：**</a:t>
            </a:r>
            <a:r>
              <a:rPr lang="en-US" b="1"/>
              <a:t>重命名映射表</a:t>
            </a:r>
            <a:r>
              <a:rPr lang="en-US"/>
              <a:t>**（Register Renaming Table) ，Intel也将其称为Register Alias Table, **</a:t>
            </a:r>
            <a:r>
              <a:rPr lang="en-US" b="1"/>
              <a:t>RAT</a:t>
            </a:r>
            <a:r>
              <a:rPr lang="en-US"/>
              <a:t>**</a:t>
            </a:r>
            <a:endParaRPr lang="en-US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99720" y="200025"/>
            <a:ext cx="7458710" cy="727075"/>
          </a:xfrm>
        </p:spPr>
        <p:txBody>
          <a:bodyPr>
            <a:normAutofit/>
          </a:bodyPr>
          <a:p>
            <a:r>
              <a:rPr sz="3200" dirty="0">
                <a:ea typeface="SimSun" charset="0"/>
              </a:rPr>
              <a:t>超标量处理器组件——寄存器重命名</a:t>
            </a:r>
            <a:endParaRPr sz="3200" dirty="0">
              <a:ea typeface="SimSun" charset="0"/>
            </a:endParaRPr>
          </a:p>
        </p:txBody>
      </p:sp>
      <p:sp>
        <p:nvSpPr>
          <p:cNvPr id="5" name="Text Box 4"/>
          <p:cNvSpPr txBox="1"/>
          <p:nvPr/>
        </p:nvSpPr>
        <p:spPr>
          <a:xfrm>
            <a:off x="299720" y="927100"/>
            <a:ext cx="1171003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**</a:t>
            </a:r>
            <a:r>
              <a:rPr lang="en-US">
                <a:solidFill>
                  <a:srgbClr val="FF0000"/>
                </a:solidFill>
              </a:rPr>
              <a:t>WAW相关性的处理</a:t>
            </a:r>
            <a:r>
              <a:rPr lang="en-US"/>
              <a:t>**：</a:t>
            </a:r>
            <a:endParaRPr lang="en-US"/>
          </a:p>
          <a:p>
            <a:r>
              <a:rPr lang="en-US"/>
              <a:t>1. 写入RAT时，只需要将逻辑寄存器的最新映射关系写道RAT中。如果一个周期内多条指令的有同一个目的寄存器，执行需要写入最新的那条指令的映射关系。</a:t>
            </a:r>
            <a:endParaRPr lang="en-US"/>
          </a:p>
          <a:p>
            <a:endParaRPr lang="en-US"/>
          </a:p>
          <a:p>
            <a:r>
              <a:rPr lang="en-US"/>
              <a:t> **</a:t>
            </a:r>
            <a:r>
              <a:rPr lang="en-US">
                <a:solidFill>
                  <a:srgbClr val="FF0000"/>
                </a:solidFill>
              </a:rPr>
              <a:t>WAR相关性的处理</a:t>
            </a:r>
            <a:r>
              <a:rPr lang="en-US"/>
              <a:t>**：寄存器重命名可直接消除。</a:t>
            </a:r>
            <a:endParaRPr lang="en-US"/>
          </a:p>
          <a:p>
            <a:endParaRPr lang="en-US"/>
          </a:p>
          <a:p>
            <a:r>
              <a:rPr lang="en-US">
                <a:sym typeface="+mn-ea"/>
              </a:rPr>
              <a:t> **</a:t>
            </a:r>
            <a:r>
              <a:rPr lang="en-US">
                <a:solidFill>
                  <a:srgbClr val="FF0000"/>
                </a:solidFill>
                <a:sym typeface="+mn-ea"/>
              </a:rPr>
              <a:t>RAW相关性的处理</a:t>
            </a:r>
            <a:r>
              <a:rPr lang="en-US">
                <a:sym typeface="+mn-ea"/>
              </a:rPr>
              <a:t>**：</a:t>
            </a:r>
            <a:r>
              <a:rPr lang="zh-CN" altLang="en-US">
                <a:ea typeface="SimSun" charset="0"/>
                <a:sym typeface="+mn-ea"/>
              </a:rPr>
              <a:t>通常无法直接处理，</a:t>
            </a:r>
            <a:r>
              <a:rPr lang="en-US"/>
              <a:t>需要组内相关性检查解决</a:t>
            </a:r>
            <a:endParaRPr lang="en-US"/>
          </a:p>
          <a:p>
            <a:r>
              <a:rPr lang="en-US"/>
              <a:t> </a:t>
            </a:r>
            <a:endParaRPr lang="en-US"/>
          </a:p>
        </p:txBody>
      </p:sp>
      <p:sp>
        <p:nvSpPr>
          <p:cNvPr id="6" name="Rectangles 5"/>
          <p:cNvSpPr/>
          <p:nvPr/>
        </p:nvSpPr>
        <p:spPr>
          <a:xfrm>
            <a:off x="1280160" y="3929380"/>
            <a:ext cx="331470" cy="8858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6" name="Rectangles 15"/>
          <p:cNvSpPr/>
          <p:nvPr/>
        </p:nvSpPr>
        <p:spPr>
          <a:xfrm>
            <a:off x="1946275" y="3929380"/>
            <a:ext cx="331470" cy="8858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7" name="Rectangles 16"/>
          <p:cNvSpPr/>
          <p:nvPr/>
        </p:nvSpPr>
        <p:spPr>
          <a:xfrm>
            <a:off x="1614805" y="3929380"/>
            <a:ext cx="331470" cy="8858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8" name="Rectangles 17"/>
          <p:cNvSpPr/>
          <p:nvPr/>
        </p:nvSpPr>
        <p:spPr>
          <a:xfrm>
            <a:off x="2276475" y="3929380"/>
            <a:ext cx="331470" cy="8858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9" name="Rectangles 18"/>
          <p:cNvSpPr/>
          <p:nvPr/>
        </p:nvSpPr>
        <p:spPr>
          <a:xfrm>
            <a:off x="2942590" y="3929380"/>
            <a:ext cx="331470" cy="8858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0" name="Rectangles 19"/>
          <p:cNvSpPr/>
          <p:nvPr/>
        </p:nvSpPr>
        <p:spPr>
          <a:xfrm>
            <a:off x="2611120" y="3929380"/>
            <a:ext cx="331470" cy="8858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1" name="Rectangles 20"/>
          <p:cNvSpPr/>
          <p:nvPr/>
        </p:nvSpPr>
        <p:spPr>
          <a:xfrm>
            <a:off x="3277235" y="3929380"/>
            <a:ext cx="1946910" cy="8858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2" name="Rectangles 21"/>
          <p:cNvSpPr/>
          <p:nvPr/>
        </p:nvSpPr>
        <p:spPr>
          <a:xfrm>
            <a:off x="5558790" y="3929380"/>
            <a:ext cx="331470" cy="8858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3" name="Rectangles 22"/>
          <p:cNvSpPr/>
          <p:nvPr/>
        </p:nvSpPr>
        <p:spPr>
          <a:xfrm>
            <a:off x="5227320" y="3929380"/>
            <a:ext cx="331470" cy="8858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4" name="Rectangles 23"/>
          <p:cNvSpPr/>
          <p:nvPr/>
        </p:nvSpPr>
        <p:spPr>
          <a:xfrm>
            <a:off x="5888990" y="3929380"/>
            <a:ext cx="331470" cy="8858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5" name="Rectangles 24"/>
          <p:cNvSpPr/>
          <p:nvPr/>
        </p:nvSpPr>
        <p:spPr>
          <a:xfrm>
            <a:off x="6555105" y="3929380"/>
            <a:ext cx="331470" cy="8858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6" name="Rectangles 25"/>
          <p:cNvSpPr/>
          <p:nvPr/>
        </p:nvSpPr>
        <p:spPr>
          <a:xfrm>
            <a:off x="6223635" y="3929380"/>
            <a:ext cx="331470" cy="8858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27" name="Text Box 26"/>
          <p:cNvSpPr txBox="1"/>
          <p:nvPr/>
        </p:nvSpPr>
        <p:spPr>
          <a:xfrm>
            <a:off x="4089400" y="4142740"/>
            <a:ext cx="388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ea typeface="SimSun" charset="0"/>
              </a:rPr>
              <a:t>...</a:t>
            </a:r>
            <a:endParaRPr lang="en-US" altLang="zh-CN">
              <a:ea typeface="SimSun" charset="0"/>
            </a:endParaRPr>
          </a:p>
        </p:txBody>
      </p:sp>
      <p:sp>
        <p:nvSpPr>
          <p:cNvPr id="28" name="Text Box 27"/>
          <p:cNvSpPr txBox="1"/>
          <p:nvPr/>
        </p:nvSpPr>
        <p:spPr>
          <a:xfrm>
            <a:off x="1258570" y="4142740"/>
            <a:ext cx="465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p1</a:t>
            </a:r>
            <a:endParaRPr lang="en-US"/>
          </a:p>
        </p:txBody>
      </p:sp>
      <p:sp>
        <p:nvSpPr>
          <p:cNvPr id="29" name="Text Box 28"/>
          <p:cNvSpPr txBox="1"/>
          <p:nvPr/>
        </p:nvSpPr>
        <p:spPr>
          <a:xfrm>
            <a:off x="1546860" y="4142740"/>
            <a:ext cx="465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p2</a:t>
            </a:r>
            <a:endParaRPr lang="en-US"/>
          </a:p>
        </p:txBody>
      </p:sp>
      <p:sp>
        <p:nvSpPr>
          <p:cNvPr id="33" name="Text Box 32"/>
          <p:cNvSpPr txBox="1"/>
          <p:nvPr/>
        </p:nvSpPr>
        <p:spPr>
          <a:xfrm>
            <a:off x="6489065" y="4142740"/>
            <a:ext cx="47307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pn</a:t>
            </a:r>
            <a:endParaRPr lang="en-US"/>
          </a:p>
        </p:txBody>
      </p:sp>
      <p:cxnSp>
        <p:nvCxnSpPr>
          <p:cNvPr id="34" name="Straight Arrow Connector 33"/>
          <p:cNvCxnSpPr/>
          <p:nvPr/>
        </p:nvCxnSpPr>
        <p:spPr>
          <a:xfrm flipV="1">
            <a:off x="1351915" y="4692650"/>
            <a:ext cx="54610" cy="670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 Box 34"/>
          <p:cNvSpPr txBox="1"/>
          <p:nvPr/>
        </p:nvSpPr>
        <p:spPr>
          <a:xfrm>
            <a:off x="957580" y="5385435"/>
            <a:ext cx="589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ea typeface="SimSun" charset="0"/>
              </a:rPr>
              <a:t>空闲</a:t>
            </a:r>
            <a:endParaRPr lang="zh-CN" altLang="en-US" sz="1600">
              <a:ea typeface="SimSun" charset="0"/>
            </a:endParaRPr>
          </a:p>
        </p:txBody>
      </p:sp>
      <p:cxnSp>
        <p:nvCxnSpPr>
          <p:cNvPr id="36" name="Straight Arrow Connector 35"/>
          <p:cNvCxnSpPr/>
          <p:nvPr/>
        </p:nvCxnSpPr>
        <p:spPr>
          <a:xfrm flipV="1">
            <a:off x="1814195" y="4692650"/>
            <a:ext cx="54610" cy="670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 Box 36"/>
          <p:cNvSpPr txBox="1"/>
          <p:nvPr/>
        </p:nvSpPr>
        <p:spPr>
          <a:xfrm>
            <a:off x="1419860" y="5385435"/>
            <a:ext cx="5892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ea typeface="SimSun" charset="0"/>
              </a:rPr>
              <a:t>空闲</a:t>
            </a:r>
            <a:endParaRPr lang="zh-CN" altLang="en-US" sz="1600">
              <a:ea typeface="SimSun" charset="0"/>
            </a:endParaRPr>
          </a:p>
        </p:txBody>
      </p:sp>
      <p:cxnSp>
        <p:nvCxnSpPr>
          <p:cNvPr id="38" name="Straight Arrow Connector 37"/>
          <p:cNvCxnSpPr/>
          <p:nvPr/>
        </p:nvCxnSpPr>
        <p:spPr>
          <a:xfrm flipV="1">
            <a:off x="3082925" y="4692650"/>
            <a:ext cx="54610" cy="670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Box 38"/>
          <p:cNvSpPr txBox="1"/>
          <p:nvPr/>
        </p:nvSpPr>
        <p:spPr>
          <a:xfrm>
            <a:off x="2688590" y="5385435"/>
            <a:ext cx="166306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ea typeface="SimSun" charset="0"/>
              </a:rPr>
              <a:t>被</a:t>
            </a:r>
            <a:r>
              <a:rPr lang="en-US" altLang="zh-CN" sz="1600">
                <a:ea typeface="SimSun" charset="0"/>
              </a:rPr>
              <a:t>X3</a:t>
            </a:r>
            <a:r>
              <a:rPr lang="zh-CN" altLang="en-US" sz="1600">
                <a:ea typeface="SimSun" charset="0"/>
              </a:rPr>
              <a:t>寄存器占用</a:t>
            </a:r>
            <a:endParaRPr lang="zh-CN" altLang="en-US" sz="1600">
              <a:ea typeface="SimSun" charset="0"/>
            </a:endParaRPr>
          </a:p>
        </p:txBody>
      </p:sp>
      <p:sp>
        <p:nvSpPr>
          <p:cNvPr id="40" name="Text Box 39"/>
          <p:cNvSpPr txBox="1"/>
          <p:nvPr/>
        </p:nvSpPr>
        <p:spPr>
          <a:xfrm>
            <a:off x="2938145" y="4188460"/>
            <a:ext cx="46545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>
                <a:ea typeface="SimSun" charset="0"/>
              </a:rPr>
              <a:t>p6</a:t>
            </a:r>
            <a:endParaRPr lang="en-US" altLang="zh-CN">
              <a:ea typeface="SimSun" charset="0"/>
            </a:endParaRPr>
          </a:p>
        </p:txBody>
      </p:sp>
      <p:cxnSp>
        <p:nvCxnSpPr>
          <p:cNvPr id="41" name="Straight Arrow Connector 40"/>
          <p:cNvCxnSpPr/>
          <p:nvPr/>
        </p:nvCxnSpPr>
        <p:spPr>
          <a:xfrm flipV="1">
            <a:off x="6705600" y="4687570"/>
            <a:ext cx="54610" cy="670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 Box 41"/>
          <p:cNvSpPr txBox="1"/>
          <p:nvPr/>
        </p:nvSpPr>
        <p:spPr>
          <a:xfrm>
            <a:off x="6311265" y="5380355"/>
            <a:ext cx="178498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600">
                <a:ea typeface="SimSun" charset="0"/>
              </a:rPr>
              <a:t>被</a:t>
            </a:r>
            <a:r>
              <a:rPr lang="en-US" altLang="zh-CN" sz="1600">
                <a:ea typeface="SimSun" charset="0"/>
              </a:rPr>
              <a:t>X21</a:t>
            </a:r>
            <a:r>
              <a:rPr lang="zh-CN" altLang="en-US" sz="1600">
                <a:ea typeface="SimSun" charset="0"/>
              </a:rPr>
              <a:t>寄存器占用</a:t>
            </a:r>
            <a:endParaRPr lang="zh-CN" altLang="en-US" sz="1600">
              <a:ea typeface="SimSun" charset="0"/>
            </a:endParaRPr>
          </a:p>
        </p:txBody>
      </p:sp>
      <p:sp>
        <p:nvSpPr>
          <p:cNvPr id="43" name="Rectangles 42"/>
          <p:cNvSpPr/>
          <p:nvPr/>
        </p:nvSpPr>
        <p:spPr>
          <a:xfrm>
            <a:off x="996315" y="5266055"/>
            <a:ext cx="7190105" cy="45656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44" name="Text Box 43"/>
          <p:cNvSpPr txBox="1"/>
          <p:nvPr/>
        </p:nvSpPr>
        <p:spPr>
          <a:xfrm>
            <a:off x="8475980" y="5349240"/>
            <a:ext cx="11391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Free List</a:t>
            </a:r>
            <a:endParaRPr lang="en-US"/>
          </a:p>
        </p:txBody>
      </p:sp>
      <p:sp>
        <p:nvSpPr>
          <p:cNvPr id="45" name="Text Box 44"/>
          <p:cNvSpPr txBox="1"/>
          <p:nvPr/>
        </p:nvSpPr>
        <p:spPr>
          <a:xfrm>
            <a:off x="3506470" y="3625850"/>
            <a:ext cx="15544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物理寄存器堆</a:t>
            </a:r>
            <a:endParaRPr lang="zh-CN" altLang="en-US">
              <a:ea typeface="SimSun" charset="0"/>
            </a:endParaRPr>
          </a:p>
        </p:txBody>
      </p:sp>
      <p:sp>
        <p:nvSpPr>
          <p:cNvPr id="2" name="Rectangles 1"/>
          <p:cNvSpPr/>
          <p:nvPr/>
        </p:nvSpPr>
        <p:spPr>
          <a:xfrm>
            <a:off x="9062085" y="2623185"/>
            <a:ext cx="1558925" cy="2220595"/>
          </a:xfrm>
          <a:prstGeom prst="rect">
            <a:avLst/>
          </a:prstGeom>
          <a:pattFill prst="ltHorz">
            <a:fgClr>
              <a:schemeClr val="accent1"/>
            </a:fgClr>
            <a:bgClr>
              <a:schemeClr val="bg1"/>
            </a:bgClr>
          </a:pattFill>
          <a:ln w="28575" cmpd="sng">
            <a:solidFill>
              <a:schemeClr val="accent1">
                <a:shade val="50000"/>
              </a:schemeClr>
            </a:solidFill>
            <a:prstDash val="solid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3" name="Text Box 2"/>
          <p:cNvSpPr txBox="1"/>
          <p:nvPr/>
        </p:nvSpPr>
        <p:spPr>
          <a:xfrm>
            <a:off x="9166860" y="3034665"/>
            <a:ext cx="1325880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>
                <a:ea typeface="SimSun" charset="0"/>
              </a:rPr>
              <a:t>逻辑寄存器</a:t>
            </a:r>
            <a:endParaRPr lang="zh-CN" altLang="en-US">
              <a:ea typeface="SimSun" charset="0"/>
            </a:endParaRPr>
          </a:p>
          <a:p>
            <a:endParaRPr lang="zh-CN" altLang="en-US">
              <a:ea typeface="SimSun" charset="0"/>
            </a:endParaRPr>
          </a:p>
          <a:p>
            <a:r>
              <a:rPr lang="en-US"/>
              <a:t>x0</a:t>
            </a:r>
            <a:endParaRPr lang="en-US"/>
          </a:p>
          <a:p>
            <a:r>
              <a:rPr lang="en-US"/>
              <a:t>...</a:t>
            </a:r>
            <a:endParaRPr lang="en-US"/>
          </a:p>
          <a:p>
            <a:r>
              <a:rPr lang="en-US"/>
              <a:t>x31</a:t>
            </a:r>
            <a:endParaRPr lang="en-US"/>
          </a:p>
        </p:txBody>
      </p:sp>
      <p:sp>
        <p:nvSpPr>
          <p:cNvPr id="4" name="Left-Right Arrow 3"/>
          <p:cNvSpPr/>
          <p:nvPr/>
        </p:nvSpPr>
        <p:spPr>
          <a:xfrm>
            <a:off x="7536815" y="4154170"/>
            <a:ext cx="1099820" cy="277495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99720" y="200025"/>
            <a:ext cx="7458710" cy="727075"/>
          </a:xfrm>
        </p:spPr>
        <p:txBody>
          <a:bodyPr>
            <a:normAutofit/>
          </a:bodyPr>
          <a:p>
            <a:r>
              <a:rPr sz="3200" dirty="0">
                <a:ea typeface="SimSun" charset="0"/>
              </a:rPr>
              <a:t>超标量处理器组件——寄存器重命名</a:t>
            </a:r>
            <a:endParaRPr sz="3200" dirty="0">
              <a:ea typeface="SimSun" charset="0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417195" y="927100"/>
            <a:ext cx="11358245" cy="3987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2000">
                <a:solidFill>
                  <a:srgbClr val="FF0000"/>
                </a:solidFill>
              </a:rPr>
              <a:t>寄存器重命名过程:</a:t>
            </a:r>
            <a:endParaRPr lang="en-US" sz="2000">
              <a:solidFill>
                <a:srgbClr val="FF0000"/>
              </a:solidFill>
            </a:endParaRPr>
          </a:p>
        </p:txBody>
      </p:sp>
      <p:sp>
        <p:nvSpPr>
          <p:cNvPr id="2" name="Text Box 1"/>
          <p:cNvSpPr txBox="1"/>
          <p:nvPr/>
        </p:nvSpPr>
        <p:spPr>
          <a:xfrm>
            <a:off x="502285" y="1452880"/>
            <a:ext cx="851789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对于</a:t>
            </a:r>
            <a:r>
              <a:rPr lang="en-US">
                <a:solidFill>
                  <a:srgbClr val="FF0000"/>
                </a:solidFill>
              </a:rPr>
              <a:t>Dest= (Srcl) OP (Src2)</a:t>
            </a:r>
            <a:r>
              <a:rPr lang="en-US"/>
              <a:t>这样的指令来说，寄存器重命名的过程如下:</a:t>
            </a:r>
            <a:endParaRPr lang="en-US"/>
          </a:p>
          <a:p>
            <a:endParaRPr lang="en-US"/>
          </a:p>
          <a:p>
            <a:r>
              <a:rPr lang="en-US"/>
              <a:t>1. 从RAT中找到Src1和Src2对应的物理寄存器Psrc1和Psrc2。</a:t>
            </a:r>
            <a:endParaRPr lang="en-US"/>
          </a:p>
        </p:txBody>
      </p:sp>
      <p:pic>
        <p:nvPicPr>
          <p:cNvPr id="3" name="Picture 2" descr="16612680069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90535" y="1003935"/>
            <a:ext cx="3571875" cy="1819275"/>
          </a:xfrm>
          <a:prstGeom prst="rect">
            <a:avLst/>
          </a:prstGeom>
        </p:spPr>
      </p:pic>
      <p:sp>
        <p:nvSpPr>
          <p:cNvPr id="7" name="Text Box 6"/>
          <p:cNvSpPr txBox="1"/>
          <p:nvPr/>
        </p:nvSpPr>
        <p:spPr>
          <a:xfrm>
            <a:off x="502285" y="2501900"/>
            <a:ext cx="660781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2. 从Free List中找到一个空闲的物理寄存器Pdest，作为目的寄存器Dest对应的物理寄存器。</a:t>
            </a:r>
            <a:endParaRPr lang="en-US"/>
          </a:p>
        </p:txBody>
      </p:sp>
      <p:pic>
        <p:nvPicPr>
          <p:cNvPr id="8" name="Picture 7" descr="166126808463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43800" y="3708400"/>
            <a:ext cx="3905250" cy="2295525"/>
          </a:xfrm>
          <a:prstGeom prst="rect">
            <a:avLst/>
          </a:prstGeom>
        </p:spPr>
      </p:pic>
      <p:pic>
        <p:nvPicPr>
          <p:cNvPr id="10" name="Picture 9" descr="16612681400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0635" y="4312920"/>
            <a:ext cx="3971925" cy="2009775"/>
          </a:xfrm>
          <a:prstGeom prst="rect">
            <a:avLst/>
          </a:prstGeom>
        </p:spPr>
      </p:pic>
      <p:sp>
        <p:nvSpPr>
          <p:cNvPr id="12" name="Down Arrow 11"/>
          <p:cNvSpPr/>
          <p:nvPr/>
        </p:nvSpPr>
        <p:spPr>
          <a:xfrm>
            <a:off x="9639935" y="2830195"/>
            <a:ext cx="320675" cy="8331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>
            <a:off x="6597650" y="5083175"/>
            <a:ext cx="800735" cy="30988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/>
          </a:p>
        </p:txBody>
      </p:sp>
      <p:sp>
        <p:nvSpPr>
          <p:cNvPr id="14" name="Text Box 13"/>
          <p:cNvSpPr txBox="1"/>
          <p:nvPr/>
        </p:nvSpPr>
        <p:spPr>
          <a:xfrm>
            <a:off x="502285" y="3274060"/>
            <a:ext cx="426910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3. 将映射关系写到RAT中：</a:t>
            </a:r>
            <a:endParaRPr 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99720" y="200025"/>
            <a:ext cx="8997315" cy="727075"/>
          </a:xfrm>
        </p:spPr>
        <p:txBody>
          <a:bodyPr>
            <a:normAutofit/>
          </a:bodyPr>
          <a:p>
            <a:r>
              <a:rPr sz="3200" dirty="0">
                <a:ea typeface="SimSun" charset="0"/>
              </a:rPr>
              <a:t>超标量处理器组件——发射队列（保留站）</a:t>
            </a:r>
            <a:endParaRPr sz="3200" dirty="0">
              <a:ea typeface="SimSun" charset="0"/>
            </a:endParaRPr>
          </a:p>
        </p:txBody>
      </p:sp>
      <p:pic>
        <p:nvPicPr>
          <p:cNvPr id="2" name="Picture 1" descr="166167623948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58410" y="1400175"/>
            <a:ext cx="6962775" cy="31337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715010" y="5400040"/>
            <a:ext cx="1076261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+ 寄存器重命名后的指令先读PRF,将读出值与指令一起写入IQ。</a:t>
            </a:r>
            <a:endParaRPr lang="en-US"/>
          </a:p>
          <a:p>
            <a:r>
              <a:rPr lang="en-US"/>
              <a:t>+ 发射队列中存储指令操作数的地方是payload RAM</a:t>
            </a:r>
            <a:endParaRPr lang="en-US"/>
          </a:p>
          <a:p>
            <a:r>
              <a:rPr lang="en-US"/>
              <a:t>+ 当目的寄存器的值经过FU计算出来，就会经过**bypass网络**来更新payload RAM中做了标记的位置。</a:t>
            </a:r>
            <a:endParaRPr lang="en-US"/>
          </a:p>
        </p:txBody>
      </p:sp>
      <p:sp>
        <p:nvSpPr>
          <p:cNvPr id="4" name="Text Box 3"/>
          <p:cNvSpPr txBox="1"/>
          <p:nvPr/>
        </p:nvSpPr>
        <p:spPr>
          <a:xfrm>
            <a:off x="299720" y="2663825"/>
            <a:ext cx="4526280" cy="203009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ea typeface="SimSun" charset="0"/>
                <a:sym typeface="+mn-ea"/>
              </a:rPr>
              <a:t>为什么需要保留站？</a:t>
            </a:r>
            <a:endParaRPr lang="zh-CN" altLang="en-US">
              <a:solidFill>
                <a:srgbClr val="FF0000"/>
              </a:solidFill>
              <a:ea typeface="SimSun" charset="0"/>
              <a:sym typeface="+mn-ea"/>
            </a:endParaRPr>
          </a:p>
          <a:p>
            <a:r>
              <a:rPr lang="en-US" altLang="zh-CN">
                <a:ea typeface="SimSun" charset="0"/>
                <a:sym typeface="+mn-ea"/>
              </a:rPr>
              <a:t>——</a:t>
            </a:r>
            <a:r>
              <a:rPr lang="zh-CN" altLang="en-US">
                <a:ea typeface="SimSun" charset="0"/>
                <a:sym typeface="+mn-ea"/>
              </a:rPr>
              <a:t>超标量处理器一次可以处理</a:t>
            </a:r>
            <a:r>
              <a:rPr lang="en-US" altLang="zh-CN">
                <a:ea typeface="SimSun" charset="0"/>
                <a:sym typeface="+mn-ea"/>
              </a:rPr>
              <a:t>N</a:t>
            </a:r>
            <a:r>
              <a:rPr lang="zh-CN" altLang="en-US">
                <a:ea typeface="SimSun" charset="0"/>
                <a:sym typeface="+mn-ea"/>
              </a:rPr>
              <a:t>条指令，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  <a:sym typeface="+mn-ea"/>
              </a:rPr>
              <a:t>如果这些指令有</a:t>
            </a:r>
            <a:r>
              <a:rPr lang="en-US" altLang="zh-CN">
                <a:ea typeface="SimSun" charset="0"/>
                <a:sym typeface="+mn-ea"/>
              </a:rPr>
              <a:t>RAW</a:t>
            </a:r>
            <a:r>
              <a:rPr lang="zh-CN" altLang="en-US">
                <a:ea typeface="SimSun" charset="0"/>
                <a:sym typeface="+mn-ea"/>
              </a:rPr>
              <a:t>相关性，或者对应的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  <a:sym typeface="+mn-ea"/>
              </a:rPr>
              <a:t>功能单元还在处理之前的指令，就需要暂存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  <a:sym typeface="+mn-ea"/>
              </a:rPr>
              <a:t>一下，等到可以执行该指令时再将其送到计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  <a:sym typeface="+mn-ea"/>
              </a:rPr>
              <a:t>算单元。暂存的部件就是保留站，也叫发射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  <a:sym typeface="+mn-ea"/>
              </a:rPr>
              <a:t>队列。</a:t>
            </a:r>
            <a:endParaRPr lang="zh-CN" altLang="en-US">
              <a:ea typeface="SimSun" charset="0"/>
              <a:sym typeface="+mn-ea"/>
            </a:endParaRPr>
          </a:p>
        </p:txBody>
      </p:sp>
      <p:sp>
        <p:nvSpPr>
          <p:cNvPr id="7" name="Text Box 6"/>
          <p:cNvSpPr txBox="1"/>
          <p:nvPr/>
        </p:nvSpPr>
        <p:spPr>
          <a:xfrm>
            <a:off x="299720" y="1073785"/>
            <a:ext cx="4841875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>
                <a:solidFill>
                  <a:srgbClr val="FF0000"/>
                </a:solidFill>
                <a:ea typeface="SimSun" charset="0"/>
                <a:sym typeface="+mn-ea"/>
              </a:rPr>
              <a:t>什么是保留站？</a:t>
            </a:r>
            <a:endParaRPr lang="zh-CN" altLang="en-US">
              <a:solidFill>
                <a:srgbClr val="FF0000"/>
              </a:solidFill>
              <a:ea typeface="SimSun" charset="0"/>
              <a:sym typeface="+mn-ea"/>
            </a:endParaRPr>
          </a:p>
          <a:p>
            <a:r>
              <a:rPr lang="en-US" altLang="zh-CN">
                <a:ea typeface="SimSun" charset="0"/>
                <a:sym typeface="+mn-ea"/>
              </a:rPr>
              <a:t>——</a:t>
            </a:r>
            <a:r>
              <a:rPr lang="zh-CN">
                <a:ea typeface="SimSun" charset="0"/>
                <a:sym typeface="+mn-ea"/>
              </a:rPr>
              <a:t>在执行单元的入口处放置的一个队列用于</a:t>
            </a:r>
            <a:endParaRPr lang="zh-CN">
              <a:ea typeface="SimSun" charset="0"/>
              <a:sym typeface="+mn-ea"/>
            </a:endParaRPr>
          </a:p>
          <a:p>
            <a:r>
              <a:rPr lang="zh-CN">
                <a:ea typeface="SimSun" charset="0"/>
                <a:sym typeface="+mn-ea"/>
              </a:rPr>
              <a:t>存放发射过来的指令，及其基本信息</a:t>
            </a:r>
            <a:r>
              <a:rPr lang="en-US" altLang="zh-CN">
                <a:ea typeface="SimSun" charset="0"/>
                <a:sym typeface="+mn-ea"/>
              </a:rPr>
              <a:t>(</a:t>
            </a:r>
            <a:r>
              <a:rPr lang="zh-CN" altLang="en-US">
                <a:ea typeface="SimSun" charset="0"/>
                <a:sym typeface="+mn-ea"/>
              </a:rPr>
              <a:t>源寄存器</a:t>
            </a:r>
            <a:endParaRPr lang="zh-CN" altLang="en-US">
              <a:ea typeface="SimSun" charset="0"/>
              <a:sym typeface="+mn-ea"/>
            </a:endParaRPr>
          </a:p>
          <a:p>
            <a:r>
              <a:rPr lang="zh-CN" altLang="en-US">
                <a:ea typeface="SimSun" charset="0"/>
                <a:sym typeface="+mn-ea"/>
              </a:rPr>
              <a:t>，目的寄存器等）</a:t>
            </a:r>
            <a:endParaRPr lang="zh-CN" altLang="en-US">
              <a:ea typeface="SimSun" charset="0"/>
              <a:sym typeface="+mn-ea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299720" y="200025"/>
            <a:ext cx="8997315" cy="727075"/>
          </a:xfrm>
        </p:spPr>
        <p:txBody>
          <a:bodyPr>
            <a:normAutofit/>
          </a:bodyPr>
          <a:p>
            <a:r>
              <a:rPr sz="3200" dirty="0">
                <a:ea typeface="SimSun" charset="0"/>
              </a:rPr>
              <a:t>超标量处理器组件——发射队列（保留站）</a:t>
            </a:r>
            <a:endParaRPr sz="3200" dirty="0">
              <a:ea typeface="SimSun" charset="0"/>
            </a:endParaRPr>
          </a:p>
        </p:txBody>
      </p:sp>
      <p:pic>
        <p:nvPicPr>
          <p:cNvPr id="5" name="Picture 4" descr="16618721379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3105" y="1231900"/>
            <a:ext cx="8225790" cy="3570605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284730" y="5107305"/>
            <a:ext cx="79940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+ **仲裁**（Select）负责从发射队列中找出一条合适的指令。</a:t>
            </a:r>
            <a:endParaRPr lang="en-US"/>
          </a:p>
          <a:p>
            <a:r>
              <a:rPr lang="en-US"/>
              <a:t>+ **唤醒**（Wake-up）负责将发射队列中相关寄存器置为准备好的状态。</a:t>
            </a:r>
            <a:endParaRPr lang="en-US"/>
          </a:p>
        </p:txBody>
      </p:sp>
      <p:sp>
        <p:nvSpPr>
          <p:cNvPr id="2" name="Text Box 1"/>
          <p:cNvSpPr txBox="1"/>
          <p:nvPr/>
        </p:nvSpPr>
        <p:spPr>
          <a:xfrm>
            <a:off x="802005" y="5913120"/>
            <a:ext cx="105886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>
                <a:solidFill>
                  <a:srgbClr val="FF0000"/>
                </a:solidFill>
              </a:rPr>
              <a:t>B</a:t>
            </a:r>
            <a:r>
              <a:rPr lang="zh-CN" altLang="en-US">
                <a:solidFill>
                  <a:srgbClr val="FF0000"/>
                </a:solidFill>
                <a:ea typeface="SimSun" charset="0"/>
              </a:rPr>
              <a:t>指令和</a:t>
            </a:r>
            <a:r>
              <a:rPr lang="en-US" altLang="zh-CN">
                <a:solidFill>
                  <a:srgbClr val="FF0000"/>
                </a:solidFill>
                <a:ea typeface="SimSun" charset="0"/>
              </a:rPr>
              <a:t>C</a:t>
            </a:r>
            <a:r>
              <a:rPr lang="zh-CN" altLang="en-US">
                <a:solidFill>
                  <a:srgbClr val="FF0000"/>
                </a:solidFill>
                <a:ea typeface="SimSun" charset="0"/>
              </a:rPr>
              <a:t>指令的源操作数依赖</a:t>
            </a:r>
            <a:r>
              <a:rPr lang="en-US" altLang="zh-CN">
                <a:solidFill>
                  <a:srgbClr val="FF0000"/>
                </a:solidFill>
                <a:ea typeface="SimSun" charset="0"/>
              </a:rPr>
              <a:t>A</a:t>
            </a:r>
            <a:r>
              <a:rPr lang="zh-CN" altLang="en-US">
                <a:solidFill>
                  <a:srgbClr val="FF0000"/>
                </a:solidFill>
                <a:ea typeface="SimSun" charset="0"/>
              </a:rPr>
              <a:t>指令的结果，</a:t>
            </a:r>
            <a:r>
              <a:rPr lang="en-US" altLang="zh-CN">
                <a:solidFill>
                  <a:srgbClr val="FF0000"/>
                </a:solidFill>
                <a:ea typeface="SimSun" charset="0"/>
              </a:rPr>
              <a:t>A</a:t>
            </a:r>
            <a:r>
              <a:rPr lang="zh-CN" altLang="en-US">
                <a:solidFill>
                  <a:srgbClr val="FF0000"/>
                </a:solidFill>
                <a:ea typeface="SimSun" charset="0"/>
              </a:rPr>
              <a:t>指令有效后的下一个周期，会唤醒</a:t>
            </a:r>
            <a:r>
              <a:rPr lang="en-US" altLang="zh-CN">
                <a:solidFill>
                  <a:srgbClr val="FF0000"/>
                </a:solidFill>
                <a:ea typeface="SimSun" charset="0"/>
              </a:rPr>
              <a:t>B</a:t>
            </a:r>
            <a:r>
              <a:rPr lang="zh-CN" altLang="en-US">
                <a:solidFill>
                  <a:srgbClr val="FF0000"/>
                </a:solidFill>
                <a:ea typeface="SimSun" charset="0"/>
              </a:rPr>
              <a:t>指令和</a:t>
            </a:r>
            <a:r>
              <a:rPr lang="en-US" altLang="zh-CN">
                <a:solidFill>
                  <a:srgbClr val="FF0000"/>
                </a:solidFill>
                <a:ea typeface="SimSun" charset="0"/>
              </a:rPr>
              <a:t>C</a:t>
            </a:r>
            <a:r>
              <a:rPr lang="zh-CN" altLang="en-US">
                <a:solidFill>
                  <a:srgbClr val="FF0000"/>
                </a:solidFill>
                <a:ea typeface="SimSun" charset="0"/>
              </a:rPr>
              <a:t>指令中依赖</a:t>
            </a:r>
            <a:r>
              <a:rPr lang="en-US" altLang="zh-CN">
                <a:solidFill>
                  <a:srgbClr val="FF0000"/>
                </a:solidFill>
                <a:ea typeface="SimSun" charset="0"/>
              </a:rPr>
              <a:t>A</a:t>
            </a:r>
            <a:r>
              <a:rPr lang="zh-CN" altLang="en-US">
                <a:solidFill>
                  <a:srgbClr val="FF0000"/>
                </a:solidFill>
                <a:ea typeface="SimSun" charset="0"/>
              </a:rPr>
              <a:t>的结果的源寄存器。当</a:t>
            </a:r>
            <a:r>
              <a:rPr lang="en-US" altLang="zh-CN">
                <a:solidFill>
                  <a:srgbClr val="FF0000"/>
                </a:solidFill>
                <a:ea typeface="SimSun" charset="0"/>
              </a:rPr>
              <a:t>B/C</a:t>
            </a:r>
            <a:r>
              <a:rPr lang="zh-CN" altLang="en-US">
                <a:solidFill>
                  <a:srgbClr val="FF0000"/>
                </a:solidFill>
                <a:ea typeface="SimSun" charset="0"/>
              </a:rPr>
              <a:t>指令的两个源操作数都被唤醒，该指令才会有效，在下个周期真正执行</a:t>
            </a:r>
            <a:endParaRPr lang="zh-CN" altLang="en-US">
              <a:solidFill>
                <a:srgbClr val="FF0000"/>
              </a:solidFill>
              <a:ea typeface="SimSun" charset="0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10515" y="285750"/>
            <a:ext cx="8997315" cy="727075"/>
          </a:xfrm>
        </p:spPr>
        <p:txBody>
          <a:bodyPr>
            <a:normAutofit/>
          </a:bodyPr>
          <a:p>
            <a:r>
              <a:rPr sz="3200" dirty="0">
                <a:ea typeface="SimSun" charset="0"/>
              </a:rPr>
              <a:t>超标量处理器组件——</a:t>
            </a:r>
            <a:r>
              <a:rPr lang="en-US" sz="3200" dirty="0">
                <a:ea typeface="SimSun" charset="0"/>
              </a:rPr>
              <a:t>Reorder Buffer (ROB)</a:t>
            </a:r>
            <a:endParaRPr lang="en-US" sz="3200" dirty="0">
              <a:ea typeface="SimSun" charset="0"/>
            </a:endParaRPr>
          </a:p>
        </p:txBody>
      </p:sp>
      <p:pic>
        <p:nvPicPr>
          <p:cNvPr id="2" name="Picture 1" descr="166841684293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02860" y="1193800"/>
            <a:ext cx="6980555" cy="2909570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310515" y="1615440"/>
            <a:ext cx="479234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+ **Reorder Buffer, ROB**, 本质上是一个FIFO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/>
              <a:t>+ 在执行阶段乱序执行的指令，需要按照原始的指令顺序登记在ROB中——ROB是保证乱序处理器最后能够按照程序顺序执行的关键</a:t>
            </a:r>
            <a:endParaRPr lang="en-US"/>
          </a:p>
        </p:txBody>
      </p:sp>
      <p:sp>
        <p:nvSpPr>
          <p:cNvPr id="7" name="Text Box 6"/>
          <p:cNvSpPr txBox="1"/>
          <p:nvPr/>
        </p:nvSpPr>
        <p:spPr>
          <a:xfrm>
            <a:off x="310515" y="4839335"/>
            <a:ext cx="1096073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+ 当指令变为ROB中最旧的指令, 可以用header pointer来表示, 如果他的complete状态位=1, 则这条指令可以退休了. 如果其exception部分=0, 则他可以顺利离开流水线。</a:t>
            </a:r>
            <a:endParaRPr lang="en-US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10515" y="285750"/>
            <a:ext cx="8997315" cy="727075"/>
          </a:xfrm>
        </p:spPr>
        <p:txBody>
          <a:bodyPr>
            <a:normAutofit/>
          </a:bodyPr>
          <a:p>
            <a:r>
              <a:rPr sz="3200" dirty="0">
                <a:ea typeface="SimSun" charset="0"/>
              </a:rPr>
              <a:t>超标量处理器</a:t>
            </a:r>
            <a:r>
              <a:rPr lang="en-US" sz="3200" dirty="0">
                <a:ea typeface="SimSun" charset="0"/>
              </a:rPr>
              <a:t>——</a:t>
            </a:r>
            <a:r>
              <a:rPr lang="zh-CN" altLang="en-US" sz="3200" dirty="0">
                <a:ea typeface="SimSun" charset="0"/>
              </a:rPr>
              <a:t>案例</a:t>
            </a:r>
            <a:endParaRPr lang="zh-CN" altLang="en-US" sz="3200" dirty="0">
              <a:ea typeface="SimSun" charset="0"/>
            </a:endParaRPr>
          </a:p>
        </p:txBody>
      </p:sp>
      <p:pic>
        <p:nvPicPr>
          <p:cNvPr id="5" name="Picture 4" descr="16892999027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366385" y="144145"/>
            <a:ext cx="6825615" cy="6569710"/>
          </a:xfrm>
          <a:prstGeom prst="rect">
            <a:avLst/>
          </a:prstGeom>
        </p:spPr>
      </p:pic>
      <p:sp>
        <p:nvSpPr>
          <p:cNvPr id="6" name="Text Box 5"/>
          <p:cNvSpPr txBox="1"/>
          <p:nvPr/>
        </p:nvSpPr>
        <p:spPr>
          <a:xfrm>
            <a:off x="203835" y="1196975"/>
            <a:ext cx="5212080" cy="50774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/>
              <a:t>1. </a:t>
            </a:r>
            <a:r>
              <a:rPr lang="zh-CN" altLang="en-US">
                <a:ea typeface="SimSun" charset="0"/>
              </a:rPr>
              <a:t>指令队列中的指令根据</a:t>
            </a:r>
            <a:r>
              <a:rPr lang="en-US" altLang="zh-CN">
                <a:ea typeface="SimSun" charset="0"/>
              </a:rPr>
              <a:t>RS</a:t>
            </a:r>
            <a:r>
              <a:rPr lang="zh-CN" altLang="en-US">
                <a:ea typeface="SimSun" charset="0"/>
              </a:rPr>
              <a:t>是否有空表项决定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指令去留。并将指令顺序地在</a:t>
            </a:r>
            <a:r>
              <a:rPr lang="en-US" altLang="zh-CN">
                <a:ea typeface="SimSun" charset="0"/>
              </a:rPr>
              <a:t>ROB</a:t>
            </a:r>
            <a:r>
              <a:rPr lang="zh-CN" altLang="en-US">
                <a:ea typeface="SimSun" charset="0"/>
              </a:rPr>
              <a:t>中进行登记</a:t>
            </a:r>
            <a:endParaRPr lang="zh-CN" altLang="en-US">
              <a:ea typeface="SimSun" charset="0"/>
            </a:endParaRPr>
          </a:p>
          <a:p>
            <a:endParaRPr lang="zh-CN" altLang="en-US">
              <a:ea typeface="SimSun" charset="0"/>
            </a:endParaRPr>
          </a:p>
          <a:p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2. RS</a:t>
            </a:r>
            <a:r>
              <a:rPr lang="zh-CN" altLang="en-US">
                <a:ea typeface="SimSun" charset="0"/>
              </a:rPr>
              <a:t>中记录每条指令的源操作数的来源，可以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是寄存器堆，也可以是</a:t>
            </a:r>
            <a:r>
              <a:rPr lang="en-US" altLang="zh-CN">
                <a:ea typeface="SimSun" charset="0"/>
              </a:rPr>
              <a:t>ROB</a:t>
            </a:r>
            <a:r>
              <a:rPr lang="zh-CN" altLang="en-US">
                <a:ea typeface="SimSun" charset="0"/>
              </a:rPr>
              <a:t>中的表项。同时也会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记录指令结果保存到</a:t>
            </a:r>
            <a:r>
              <a:rPr lang="en-US" altLang="zh-CN">
                <a:ea typeface="SimSun" charset="0"/>
              </a:rPr>
              <a:t>ROB</a:t>
            </a:r>
            <a:r>
              <a:rPr lang="zh-CN" altLang="en-US">
                <a:ea typeface="SimSun" charset="0"/>
              </a:rPr>
              <a:t>的表项的</a:t>
            </a:r>
            <a:r>
              <a:rPr lang="en-US" altLang="zh-CN">
                <a:ea typeface="SimSun" charset="0"/>
              </a:rPr>
              <a:t>index</a:t>
            </a:r>
            <a:endParaRPr lang="zh-CN" altLang="en-US">
              <a:ea typeface="SimSun" charset="0"/>
            </a:endParaRPr>
          </a:p>
          <a:p>
            <a:endParaRPr lang="zh-CN" altLang="en-US">
              <a:ea typeface="SimSun" charset="0"/>
            </a:endParaRPr>
          </a:p>
          <a:p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3. </a:t>
            </a:r>
            <a:r>
              <a:rPr lang="zh-CN" altLang="en-US">
                <a:ea typeface="SimSun" charset="0"/>
              </a:rPr>
              <a:t>当</a:t>
            </a:r>
            <a:r>
              <a:rPr lang="en-US" altLang="zh-CN">
                <a:ea typeface="SimSun" charset="0"/>
              </a:rPr>
              <a:t>RS</a:t>
            </a:r>
            <a:r>
              <a:rPr lang="zh-CN" altLang="en-US">
                <a:ea typeface="SimSun" charset="0"/>
              </a:rPr>
              <a:t>中指令的两个源操作数都准备好，就可以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发射到功能单元进行执行，结果根据</a:t>
            </a:r>
            <a:r>
              <a:rPr lang="en-US" altLang="zh-CN">
                <a:ea typeface="SimSun" charset="0"/>
              </a:rPr>
              <a:t>RS</a:t>
            </a:r>
            <a:r>
              <a:rPr lang="zh-CN" altLang="en-US">
                <a:ea typeface="SimSun" charset="0"/>
              </a:rPr>
              <a:t>中保存的</a:t>
            </a:r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ROB index</a:t>
            </a:r>
            <a:r>
              <a:rPr lang="zh-CN" altLang="en-US">
                <a:ea typeface="SimSun" charset="0"/>
              </a:rPr>
              <a:t>放到</a:t>
            </a:r>
            <a:r>
              <a:rPr lang="en-US" altLang="zh-CN">
                <a:ea typeface="SimSun" charset="0"/>
              </a:rPr>
              <a:t>ROB</a:t>
            </a:r>
            <a:r>
              <a:rPr lang="zh-CN" altLang="en-US">
                <a:ea typeface="SimSun" charset="0"/>
              </a:rPr>
              <a:t>对应表项</a:t>
            </a:r>
            <a:endParaRPr lang="zh-CN" altLang="en-US">
              <a:ea typeface="SimSun" charset="0"/>
            </a:endParaRPr>
          </a:p>
          <a:p>
            <a:endParaRPr lang="zh-CN" altLang="en-US">
              <a:ea typeface="SimSun" charset="0"/>
            </a:endParaRPr>
          </a:p>
          <a:p>
            <a:endParaRPr lang="zh-CN" altLang="en-US">
              <a:ea typeface="SimSun" charset="0"/>
            </a:endParaRPr>
          </a:p>
          <a:p>
            <a:r>
              <a:rPr lang="en-US" altLang="zh-CN">
                <a:ea typeface="SimSun" charset="0"/>
              </a:rPr>
              <a:t>4. ROB</a:t>
            </a:r>
            <a:r>
              <a:rPr lang="zh-CN" altLang="en-US">
                <a:ea typeface="SimSun" charset="0"/>
              </a:rPr>
              <a:t>每次都将最顶上的一条（或几条）已经完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成的指令</a:t>
            </a:r>
            <a:r>
              <a:rPr lang="en-US" altLang="zh-CN">
                <a:ea typeface="SimSun" charset="0"/>
              </a:rPr>
              <a:t>pop</a:t>
            </a:r>
            <a:r>
              <a:rPr lang="zh-CN" altLang="en-US">
                <a:ea typeface="SimSun" charset="0"/>
              </a:rPr>
              <a:t>出去，表示指令退休成功，如果该指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令修改了逻辑寄存器的内容，需要将对应修改同步</a:t>
            </a:r>
            <a:endParaRPr lang="zh-CN" altLang="en-US">
              <a:ea typeface="SimSun" charset="0"/>
            </a:endParaRPr>
          </a:p>
          <a:p>
            <a:r>
              <a:rPr lang="zh-CN" altLang="en-US">
                <a:ea typeface="SimSun" charset="0"/>
              </a:rPr>
              <a:t>到寄存器堆</a:t>
            </a:r>
            <a:endParaRPr lang="zh-CN" altLang="en-US">
              <a:ea typeface="SimSun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670" y="2425700"/>
            <a:ext cx="2658110" cy="1325880"/>
          </a:xfrm>
        </p:spPr>
        <p:txBody>
          <a:bodyPr/>
          <a:p>
            <a:r>
              <a:rPr lang="en-US"/>
              <a:t>Thanks</a:t>
            </a:r>
            <a:endParaRPr lang="en-US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In house RISCV core </a:t>
            </a:r>
            <a:r>
              <a:rPr lang="zh-CN" altLang="en-US" sz="3200" dirty="0"/>
              <a:t>简介</a:t>
            </a:r>
            <a:endParaRPr lang="zh-CN" altLang="en-US" sz="3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334" y="1293026"/>
            <a:ext cx="11313332" cy="493909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Fetch</a:t>
            </a:r>
            <a:endParaRPr lang="zh-CN" altLang="en-US" sz="3200" dirty="0"/>
          </a:p>
        </p:txBody>
      </p:sp>
      <p:graphicFrame>
        <p:nvGraphicFramePr>
          <p:cNvPr id="3" name="表格 3"/>
          <p:cNvGraphicFramePr>
            <a:graphicFrameLocks noGrp="1"/>
          </p:cNvGraphicFramePr>
          <p:nvPr/>
        </p:nvGraphicFramePr>
        <p:xfrm>
          <a:off x="2493818" y="2456412"/>
          <a:ext cx="6613237" cy="220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5933"/>
                <a:gridCol w="2748322"/>
                <a:gridCol w="3398982"/>
              </a:tblGrid>
              <a:tr h="0"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effectLst/>
                          <a:latin typeface="var(--font-family-strong)"/>
                        </a:rPr>
                        <a:t>ID</a:t>
                      </a:r>
                      <a:endParaRPr lang="en-US" dirty="0">
                        <a:effectLst/>
                        <a:latin typeface="var(--font-family-strong)"/>
                      </a:endParaRPr>
                    </a:p>
                  </a:txBody>
                  <a:tcPr marL="95250" marR="952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  <a:latin typeface="var(--font-family-strong)"/>
                        </a:rPr>
                        <a:t>Instruction[15:0]</a:t>
                      </a:r>
                      <a:endParaRPr lang="en-US" altLang="zh-CN" dirty="0">
                        <a:effectLst/>
                        <a:latin typeface="var(--font-family-strong)"/>
                      </a:endParaRPr>
                    </a:p>
                  </a:txBody>
                  <a:tcPr marL="95250" marR="952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effectLst/>
                          <a:latin typeface="var(--font-family-strong)"/>
                        </a:rPr>
                        <a:t>Instruction[31:16]</a:t>
                      </a:r>
                      <a:endParaRPr lang="en-US" altLang="zh-CN" dirty="0">
                        <a:effectLst/>
                        <a:latin typeface="var(--font-family-strong)"/>
                      </a:endParaRPr>
                    </a:p>
                  </a:txBody>
                  <a:tcPr marL="95250" marR="95250" marT="38100" marB="38100" anchor="ctr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</a:t>
                      </a:r>
                      <a:endParaRPr lang="en-US" altLang="zh-CN">
                        <a:effectLst/>
                      </a:endParaRPr>
                    </a:p>
                  </a:txBody>
                  <a:tcPr marL="95250" marR="952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32low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38100" marB="3810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32high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38100" marB="3810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2</a:t>
                      </a:r>
                      <a:endParaRPr lang="en-US" altLang="zh-CN">
                        <a:effectLst/>
                      </a:endParaRPr>
                    </a:p>
                  </a:txBody>
                  <a:tcPr marL="95250" marR="952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16c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38100" marB="381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16c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38100" marB="381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3</a:t>
                      </a:r>
                      <a:endParaRPr lang="en-US" altLang="zh-CN">
                        <a:effectLst/>
                      </a:endParaRPr>
                    </a:p>
                  </a:txBody>
                  <a:tcPr marL="95250" marR="952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16c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38100" marB="381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32low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38100" marB="3810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4</a:t>
                      </a:r>
                      <a:endParaRPr lang="en-US" altLang="zh-CN">
                        <a:effectLst/>
                      </a:endParaRPr>
                    </a:p>
                  </a:txBody>
                  <a:tcPr marL="95250" marR="952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32high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38100" marB="3810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16c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38100" marB="38100" anchor="ctr"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5</a:t>
                      </a:r>
                      <a:endParaRPr lang="en-US" altLang="zh-CN">
                        <a:effectLst/>
                      </a:endParaRPr>
                    </a:p>
                  </a:txBody>
                  <a:tcPr marL="95250" marR="95250" marT="38100" marB="3810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32high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38100" marB="3810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</a:rPr>
                        <a:t>32low</a:t>
                      </a:r>
                      <a:endParaRPr lang="en-US" dirty="0">
                        <a:effectLst/>
                      </a:endParaRPr>
                    </a:p>
                  </a:txBody>
                  <a:tcPr marL="95250" marR="95250" marT="38100" marB="38100"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RISCV ISA</a:t>
            </a:r>
            <a:r>
              <a:rPr lang="zh-CN" altLang="en-US" sz="3200" dirty="0"/>
              <a:t>架构特点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4571" y="1192913"/>
            <a:ext cx="10742857" cy="4809524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Load/Store Unit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704" y="1480956"/>
            <a:ext cx="11197701" cy="3691186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CSR, </a:t>
            </a:r>
            <a:r>
              <a:rPr lang="zh-CN" altLang="en-US" sz="3200" dirty="0"/>
              <a:t>中断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8704" y="1249593"/>
            <a:ext cx="11410765" cy="422172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Cache </a:t>
            </a:r>
            <a:r>
              <a:rPr lang="zh-CN" altLang="en-US" sz="3200" dirty="0"/>
              <a:t>子系统</a:t>
            </a:r>
            <a:endParaRPr lang="zh-CN" altLang="en-US" sz="320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98299" y="523783"/>
            <a:ext cx="7654411" cy="5837763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54854" y="1819922"/>
            <a:ext cx="21217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◎ 直接相连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54854" y="2764703"/>
            <a:ext cx="48586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◎ 64条line， line width = 128bit (32bit x 4)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554854" y="3375733"/>
            <a:ext cx="43500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◎ 对外有一个AHB master接口, 负责将缺失数据从Flash</a:t>
            </a:r>
            <a:r>
              <a:rPr lang="en-US" altLang="zh-CN" dirty="0"/>
              <a:t>/DRAM</a:t>
            </a:r>
            <a:r>
              <a:rPr lang="zh-CN" altLang="en-US" dirty="0"/>
              <a:t>导入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54854" y="2292241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◎ 6bit Tag, 6bit Index, 2bit offset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54854" y="4263762"/>
            <a:ext cx="435005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◎ 该AHB mst接口只能进行读操作, hsize为32bit, hburst类型为wrap4, 一次读出4个连续的32bit数据组成一条line</a:t>
            </a:r>
            <a:endParaRPr lang="zh-CN" alt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In house RISCV SOC</a:t>
            </a:r>
            <a:endParaRPr lang="zh-CN" altLang="en-US" sz="32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9467" y="1266392"/>
            <a:ext cx="10800000" cy="336190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46550" y="0"/>
            <a:ext cx="6275705" cy="6732270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139065" y="224790"/>
            <a:ext cx="330073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000"/>
              <a:t>RISCV ISA </a:t>
            </a:r>
            <a:r>
              <a:rPr lang="zh-CN" altLang="en-US" sz="2000">
                <a:ea typeface="SimSun" charset="0"/>
              </a:rPr>
              <a:t>指令集官方扩展</a:t>
            </a:r>
            <a:endParaRPr lang="zh-CN" altLang="en-US" sz="2000">
              <a:ea typeface="SimSun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Picture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3965" y="1871980"/>
            <a:ext cx="7934325" cy="2943225"/>
          </a:xfrm>
          <a:prstGeom prst="rect">
            <a:avLst/>
          </a:prstGeom>
        </p:spPr>
      </p:pic>
      <p:sp>
        <p:nvSpPr>
          <p:cNvPr id="3" name="Text Box 2"/>
          <p:cNvSpPr txBox="1"/>
          <p:nvPr/>
        </p:nvSpPr>
        <p:spPr>
          <a:xfrm>
            <a:off x="502285" y="374015"/>
            <a:ext cx="300926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RISCV ISA </a:t>
            </a:r>
            <a:r>
              <a:rPr lang="zh-CN" altLang="en-US" sz="2400">
                <a:ea typeface="SimSun" charset="0"/>
              </a:rPr>
              <a:t>指令格式</a:t>
            </a:r>
            <a:endParaRPr lang="zh-CN" altLang="en-US" sz="2400">
              <a:ea typeface="SimSun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Picture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036695" y="5920105"/>
            <a:ext cx="5634355" cy="9467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6375" y="13970"/>
            <a:ext cx="5732780" cy="6033135"/>
          </a:xfrm>
          <a:prstGeom prst="rect">
            <a:avLst/>
          </a:prstGeom>
        </p:spPr>
      </p:pic>
      <p:sp>
        <p:nvSpPr>
          <p:cNvPr id="5" name="Text Box 4"/>
          <p:cNvSpPr txBox="1"/>
          <p:nvPr/>
        </p:nvSpPr>
        <p:spPr>
          <a:xfrm>
            <a:off x="502285" y="374015"/>
            <a:ext cx="330835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sz="2400"/>
              <a:t>RISCV ISA </a:t>
            </a:r>
            <a:r>
              <a:rPr lang="zh-CN" altLang="en-US" sz="2400">
                <a:ea typeface="SimSun" charset="0"/>
              </a:rPr>
              <a:t>寄存器</a:t>
            </a:r>
            <a:r>
              <a:rPr lang="en-US" altLang="zh-CN" sz="2400">
                <a:ea typeface="SimSun" charset="0"/>
              </a:rPr>
              <a:t> ABI</a:t>
            </a:r>
            <a:endParaRPr lang="en-US" altLang="zh-CN" sz="2400">
              <a:ea typeface="SimSun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38704" y="317623"/>
            <a:ext cx="6210670" cy="726828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RISCV ISA</a:t>
            </a:r>
            <a:r>
              <a:rPr lang="zh-CN" altLang="en-US" sz="3200" dirty="0"/>
              <a:t>架构特点</a:t>
            </a:r>
            <a:endParaRPr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633" y="1222130"/>
            <a:ext cx="10314286" cy="4733333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5152</Words>
  <Application>WPS Presentation</Application>
  <PresentationFormat>宽屏</PresentationFormat>
  <Paragraphs>400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71" baseType="lpstr">
      <vt:lpstr>Arial</vt:lpstr>
      <vt:lpstr>SimSun</vt:lpstr>
      <vt:lpstr>Wingdings</vt:lpstr>
      <vt:lpstr>DejaVu Sans</vt:lpstr>
      <vt:lpstr>SimSun</vt:lpstr>
      <vt:lpstr>Droid Sans Fallback</vt:lpstr>
      <vt:lpstr>等线 Light</vt:lpstr>
      <vt:lpstr>Gubbi</vt:lpstr>
      <vt:lpstr>Microsoft YaHei</vt:lpstr>
      <vt:lpstr>Arial Unicode MS</vt:lpstr>
      <vt:lpstr>SimSun</vt:lpstr>
      <vt:lpstr>等线</vt:lpstr>
      <vt:lpstr>Calibri</vt:lpstr>
      <vt:lpstr>东文宋体</vt:lpstr>
      <vt:lpstr>var(--font-family-strong)</vt:lpstr>
      <vt:lpstr>AR PL UKai CN</vt:lpstr>
      <vt:lpstr>OpenSymbol</vt:lpstr>
      <vt:lpstr>Office 主题​​</vt:lpstr>
      <vt:lpstr>RISCV Core  基础知识简介</vt:lpstr>
      <vt:lpstr>Part 1  RISCV ISA导览</vt:lpstr>
      <vt:lpstr>RISCV架构设计哲学</vt:lpstr>
      <vt:lpstr>什么是 ISA （Instruction Set Architecture）</vt:lpstr>
      <vt:lpstr>RISCV ISA架构特点</vt:lpstr>
      <vt:lpstr>PowerPoint 演示文稿</vt:lpstr>
      <vt:lpstr>PowerPoint 演示文稿</vt:lpstr>
      <vt:lpstr>PowerPoint 演示文稿</vt:lpstr>
      <vt:lpstr>RISCV ISA架构特点</vt:lpstr>
      <vt:lpstr>RISCV软件工具链</vt:lpstr>
      <vt:lpstr>RISCV 实现简介</vt:lpstr>
      <vt:lpstr>RISCV 实现简介</vt:lpstr>
      <vt:lpstr>RISCV 实现简介</vt:lpstr>
      <vt:lpstr>RISCV 实现简介</vt:lpstr>
      <vt:lpstr>RISCV 实现简介</vt:lpstr>
      <vt:lpstr>RISCV 实现简介</vt:lpstr>
      <vt:lpstr>RISCV 实现简介</vt:lpstr>
      <vt:lpstr>RISCV 实现简介</vt:lpstr>
      <vt:lpstr>RISCV 实现简介</vt:lpstr>
      <vt:lpstr>RISCV 实现简介</vt:lpstr>
      <vt:lpstr>Part 2  顺序单发射处理器 基础简介</vt:lpstr>
      <vt:lpstr>何为CPU?</vt:lpstr>
      <vt:lpstr>PowerPoint 演示文稿</vt:lpstr>
      <vt:lpstr>单周期CPU的局限</vt:lpstr>
      <vt:lpstr>CPU 流水线概览</vt:lpstr>
      <vt:lpstr>CPU 流水线组件</vt:lpstr>
      <vt:lpstr>CPU流水线设计引入的问题</vt:lpstr>
      <vt:lpstr>有哪些数据冒险？</vt:lpstr>
      <vt:lpstr>如何解决流水线中的数据冒险？</vt:lpstr>
      <vt:lpstr>加入Forwarding后的流水线示意图：</vt:lpstr>
      <vt:lpstr>超标量处理器的标配——分支预测器件</vt:lpstr>
      <vt:lpstr>如何解决流水线中的控制冒险？</vt:lpstr>
      <vt:lpstr>Part 3  超标量处理器 基础简介</vt:lpstr>
      <vt:lpstr>多发射处理器分类</vt:lpstr>
      <vt:lpstr>多发射处理器分类</vt:lpstr>
      <vt:lpstr>超标量处理器的标配——分支预测器件</vt:lpstr>
      <vt:lpstr>超标量处理器的标配——分支预测器件</vt:lpstr>
      <vt:lpstr>超标量处理器的标配——分支预测器件</vt:lpstr>
      <vt:lpstr>超标量处理器的标配——分支预测器件</vt:lpstr>
      <vt:lpstr>超标量处理器组件——寄存器重命名</vt:lpstr>
      <vt:lpstr>超标量处理器组件——寄存器重命名</vt:lpstr>
      <vt:lpstr>超标量处理器组件——寄存器重命名</vt:lpstr>
      <vt:lpstr>超标量处理器组件——发射队列（保留站）</vt:lpstr>
      <vt:lpstr>超标量处理器组件——发射队列（保留站）</vt:lpstr>
      <vt:lpstr>超标量处理器组件——Reorder Buffer (ROB)</vt:lpstr>
      <vt:lpstr>超标量处理器——案例</vt:lpstr>
      <vt:lpstr>Thanks</vt:lpstr>
      <vt:lpstr>In house RISCV core 简介</vt:lpstr>
      <vt:lpstr>Fetch</vt:lpstr>
      <vt:lpstr>Load/Store Unit</vt:lpstr>
      <vt:lpstr>CSR, 中断</vt:lpstr>
      <vt:lpstr>Cache 子系统</vt:lpstr>
      <vt:lpstr>In house RISCV SOC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In-house RISCV core 简介</dc:title>
  <dc:creator>陆 亦诚</dc:creator>
  <cp:lastModifiedBy>lyc</cp:lastModifiedBy>
  <cp:revision>19</cp:revision>
  <dcterms:created xsi:type="dcterms:W3CDTF">2023-07-19T04:13:08Z</dcterms:created>
  <dcterms:modified xsi:type="dcterms:W3CDTF">2023-07-19T04:13:08Z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1033-11.1.0.11698</vt:lpwstr>
  </property>
</Properties>
</file>